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6.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1" r:id="rId4"/>
  </p:sldMasterIdLst>
  <p:notesMasterIdLst>
    <p:notesMasterId r:id="rId37"/>
  </p:notesMasterIdLst>
  <p:handoutMasterIdLst>
    <p:handoutMasterId r:id="rId38"/>
  </p:handoutMasterIdLst>
  <p:sldIdLst>
    <p:sldId id="291" r:id="rId5"/>
    <p:sldId id="269" r:id="rId6"/>
    <p:sldId id="322" r:id="rId7"/>
    <p:sldId id="315" r:id="rId8"/>
    <p:sldId id="312" r:id="rId9"/>
    <p:sldId id="1197" r:id="rId10"/>
    <p:sldId id="1198" r:id="rId11"/>
    <p:sldId id="1204" r:id="rId12"/>
    <p:sldId id="1184" r:id="rId13"/>
    <p:sldId id="1205" r:id="rId14"/>
    <p:sldId id="2124" r:id="rId15"/>
    <p:sldId id="1206" r:id="rId16"/>
    <p:sldId id="2120" r:id="rId17"/>
    <p:sldId id="2121" r:id="rId18"/>
    <p:sldId id="1207" r:id="rId19"/>
    <p:sldId id="2116" r:id="rId20"/>
    <p:sldId id="277" r:id="rId21"/>
    <p:sldId id="1208" r:id="rId22"/>
    <p:sldId id="2126" r:id="rId23"/>
    <p:sldId id="2118" r:id="rId24"/>
    <p:sldId id="1209" r:id="rId25"/>
    <p:sldId id="1193" r:id="rId26"/>
    <p:sldId id="1210" r:id="rId27"/>
    <p:sldId id="2127" r:id="rId28"/>
    <p:sldId id="2128" r:id="rId29"/>
    <p:sldId id="2129" r:id="rId30"/>
    <p:sldId id="2125" r:id="rId31"/>
    <p:sldId id="2117" r:id="rId32"/>
    <p:sldId id="292" r:id="rId33"/>
    <p:sldId id="268" r:id="rId34"/>
    <p:sldId id="267" r:id="rId35"/>
    <p:sldId id="271" r:id="rId36"/>
  </p:sldIdLst>
  <p:sldSz cx="12192000" cy="6858000"/>
  <p:notesSz cx="7010400" cy="9296400"/>
  <p:embeddedFontLst>
    <p:embeddedFont>
      <p:font typeface="ＭＳ Ｐゴシック" panose="020B0600070205080204" pitchFamily="34" charset="-128"/>
      <p:regular r:id="rId39"/>
    </p:embeddedFont>
    <p:embeddedFont>
      <p:font typeface="Comic Sans MS" panose="030F0702030302020204" pitchFamily="66" charset="0"/>
      <p:regular r:id="rId40"/>
      <p:bold r:id="rId41"/>
      <p:italic r:id="rId42"/>
      <p:boldItalic r:id="rId43"/>
    </p:embeddedFont>
    <p:embeddedFont>
      <p:font typeface="Source Sans Pro" panose="020B0503030403020204" pitchFamily="34" charset="0"/>
      <p:regular r:id="rId44"/>
      <p:bold r:id="rId44"/>
      <p:italic r:id="rId44"/>
      <p:boldItalic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C73"/>
    <a:srgbClr val="CE831D"/>
    <a:srgbClr val="F8F4E8"/>
    <a:srgbClr val="AE431C"/>
    <a:srgbClr val="E66E0F"/>
    <a:srgbClr val="428E9B"/>
    <a:srgbClr val="7BCCCA"/>
    <a:srgbClr val="AF5201"/>
    <a:srgbClr val="CE821F"/>
    <a:srgbClr val="E56F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743" autoAdjust="0"/>
    <p:restoredTop sz="89663" autoAdjust="0"/>
  </p:normalViewPr>
  <p:slideViewPr>
    <p:cSldViewPr snapToGrid="0">
      <p:cViewPr varScale="1">
        <p:scale>
          <a:sx n="69" d="100"/>
          <a:sy n="69" d="100"/>
        </p:scale>
        <p:origin x="76" y="60"/>
      </p:cViewPr>
      <p:guideLst>
        <p:guide orient="horz" pos="1392"/>
        <p:guide pos="3840"/>
      </p:guideLst>
    </p:cSldViewPr>
  </p:slideViewPr>
  <p:notesTextViewPr>
    <p:cViewPr>
      <p:scale>
        <a:sx n="3" d="2"/>
        <a:sy n="3" d="2"/>
      </p:scale>
      <p:origin x="0" y="0"/>
    </p:cViewPr>
  </p:notesTextViewPr>
  <p:sorterViewPr>
    <p:cViewPr varScale="1">
      <p:scale>
        <a:sx n="1" d="1"/>
        <a:sy n="1" d="1"/>
      </p:scale>
      <p:origin x="0" y="-10456"/>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NUL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3.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Sheet1!$C$1</c:f>
              <c:strCache>
                <c:ptCount val="1"/>
                <c:pt idx="0">
                  <c:v>All BIE Schools</c:v>
                </c:pt>
              </c:strCache>
            </c:strRef>
          </c:tx>
          <c:spPr>
            <a:solidFill>
              <a:srgbClr val="0000D4"/>
            </a:solidFill>
            <a:ln w="25402">
              <a:noFill/>
            </a:ln>
          </c:spPr>
          <c:invertIfNegative val="0"/>
          <c:cat>
            <c:strRef>
              <c:f>Sheet1!$A$2:$A$5</c:f>
              <c:strCache>
                <c:ptCount val="3"/>
                <c:pt idx="0">
                  <c:v>2006-2007</c:v>
                </c:pt>
                <c:pt idx="1">
                  <c:v>2007-2008</c:v>
                </c:pt>
                <c:pt idx="2">
                  <c:v>2008-2009</c:v>
                </c:pt>
              </c:strCache>
            </c:strRef>
          </c:cat>
          <c:val>
            <c:numRef>
              <c:f>Sheet1!$C$2:$C$5</c:f>
              <c:numCache>
                <c:formatCode>0%</c:formatCode>
                <c:ptCount val="4"/>
                <c:pt idx="0">
                  <c:v>0.36</c:v>
                </c:pt>
                <c:pt idx="1">
                  <c:v>0.39</c:v>
                </c:pt>
                <c:pt idx="2">
                  <c:v>0.41</c:v>
                </c:pt>
              </c:numCache>
            </c:numRef>
          </c:val>
          <c:extLst>
            <c:ext xmlns:c16="http://schemas.microsoft.com/office/drawing/2014/chart" uri="{C3380CC4-5D6E-409C-BE32-E72D297353CC}">
              <c16:uniqueId val="{00000000-2DEC-443E-ADD8-105CB6714A9E}"/>
            </c:ext>
          </c:extLst>
        </c:ser>
        <c:ser>
          <c:idx val="0"/>
          <c:order val="1"/>
          <c:tx>
            <c:strRef>
              <c:f>Sheet1!$B$1</c:f>
              <c:strCache>
                <c:ptCount val="1"/>
                <c:pt idx="0">
                  <c:v>Program  Schools</c:v>
                </c:pt>
              </c:strCache>
            </c:strRef>
          </c:tx>
          <c:spPr>
            <a:solidFill>
              <a:srgbClr val="92D050"/>
            </a:solidFill>
            <a:ln w="25402">
              <a:noFill/>
            </a:ln>
          </c:spPr>
          <c:invertIfNegative val="0"/>
          <c:cat>
            <c:strRef>
              <c:f>Sheet1!$A$2:$A$5</c:f>
              <c:strCache>
                <c:ptCount val="3"/>
                <c:pt idx="0">
                  <c:v>2006-2007</c:v>
                </c:pt>
                <c:pt idx="1">
                  <c:v>2007-2008</c:v>
                </c:pt>
                <c:pt idx="2">
                  <c:v>2008-2009</c:v>
                </c:pt>
              </c:strCache>
            </c:strRef>
          </c:cat>
          <c:val>
            <c:numRef>
              <c:f>Sheet1!$B$2:$B$5</c:f>
              <c:numCache>
                <c:formatCode>0%</c:formatCode>
                <c:ptCount val="4"/>
                <c:pt idx="0">
                  <c:v>0.43</c:v>
                </c:pt>
                <c:pt idx="1">
                  <c:v>0.63</c:v>
                </c:pt>
                <c:pt idx="2">
                  <c:v>0.65</c:v>
                </c:pt>
              </c:numCache>
            </c:numRef>
          </c:val>
          <c:extLst>
            <c:ext xmlns:c16="http://schemas.microsoft.com/office/drawing/2014/chart" uri="{C3380CC4-5D6E-409C-BE32-E72D297353CC}">
              <c16:uniqueId val="{00000001-2DEC-443E-ADD8-105CB6714A9E}"/>
            </c:ext>
          </c:extLst>
        </c:ser>
        <c:ser>
          <c:idx val="2"/>
          <c:order val="2"/>
          <c:tx>
            <c:strRef>
              <c:f>Sheet1!$D$1</c:f>
              <c:strCache>
                <c:ptCount val="1"/>
                <c:pt idx="0">
                  <c:v>Column1</c:v>
                </c:pt>
              </c:strCache>
            </c:strRef>
          </c:tx>
          <c:spPr>
            <a:solidFill>
              <a:srgbClr val="9BBB59"/>
            </a:solidFill>
            <a:ln w="25402">
              <a:noFill/>
            </a:ln>
          </c:spPr>
          <c:invertIfNegative val="0"/>
          <c:cat>
            <c:strRef>
              <c:f>Sheet1!$A$2:$A$5</c:f>
              <c:strCache>
                <c:ptCount val="3"/>
                <c:pt idx="0">
                  <c:v>2006-2007</c:v>
                </c:pt>
                <c:pt idx="1">
                  <c:v>2007-2008</c:v>
                </c:pt>
                <c:pt idx="2">
                  <c:v>2008-2009</c:v>
                </c:pt>
              </c:strCache>
            </c:strRef>
          </c:cat>
          <c:val>
            <c:numRef>
              <c:f>Sheet1!$D$2:$D$5</c:f>
              <c:numCache>
                <c:formatCode>General</c:formatCode>
                <c:ptCount val="4"/>
              </c:numCache>
            </c:numRef>
          </c:val>
          <c:extLst>
            <c:ext xmlns:c16="http://schemas.microsoft.com/office/drawing/2014/chart" uri="{C3380CC4-5D6E-409C-BE32-E72D297353CC}">
              <c16:uniqueId val="{00000002-2DEC-443E-ADD8-105CB6714A9E}"/>
            </c:ext>
          </c:extLst>
        </c:ser>
        <c:dLbls>
          <c:showLegendKey val="0"/>
          <c:showVal val="0"/>
          <c:showCatName val="0"/>
          <c:showSerName val="0"/>
          <c:showPercent val="0"/>
          <c:showBubbleSize val="0"/>
        </c:dLbls>
        <c:gapWidth val="150"/>
        <c:axId val="66647711"/>
        <c:axId val="1"/>
      </c:barChart>
      <c:catAx>
        <c:axId val="66647711"/>
        <c:scaling>
          <c:orientation val="minMax"/>
        </c:scaling>
        <c:delete val="0"/>
        <c:axPos val="b"/>
        <c:numFmt formatCode="General" sourceLinked="1"/>
        <c:majorTickMark val="out"/>
        <c:minorTickMark val="none"/>
        <c:tickLblPos val="nextTo"/>
        <c:spPr>
          <a:ln w="3175">
            <a:solidFill>
              <a:srgbClr val="808080"/>
            </a:solidFill>
            <a:prstDash val="solid"/>
          </a:ln>
        </c:spPr>
        <c:txPr>
          <a:bodyPr/>
          <a:lstStyle/>
          <a:p>
            <a:pPr>
              <a:defRPr sz="2400">
                <a:latin typeface="Calibri" panose="020F0502020204030204" pitchFamily="34" charset="0"/>
                <a:cs typeface="Calibri" panose="020F0502020204030204" pitchFamily="34" charset="0"/>
              </a:defRPr>
            </a:pPr>
            <a:endParaRPr lang="en-US"/>
          </a:p>
        </c:txPr>
        <c:crossAx val="1"/>
        <c:crosses val="autoZero"/>
        <c:auto val="1"/>
        <c:lblAlgn val="ctr"/>
        <c:lblOffset val="100"/>
        <c:noMultiLvlLbl val="0"/>
      </c:catAx>
      <c:valAx>
        <c:axId val="1"/>
        <c:scaling>
          <c:orientation val="minMax"/>
        </c:scaling>
        <c:delete val="0"/>
        <c:axPos val="l"/>
        <c:majorGridlines>
          <c:spPr>
            <a:ln w="3175">
              <a:solidFill>
                <a:srgbClr val="808080"/>
              </a:solidFill>
              <a:prstDash val="solid"/>
            </a:ln>
          </c:spPr>
        </c:majorGridlines>
        <c:numFmt formatCode="0%" sourceLinked="1"/>
        <c:majorTickMark val="out"/>
        <c:minorTickMark val="none"/>
        <c:tickLblPos val="nextTo"/>
        <c:spPr>
          <a:ln w="3175">
            <a:solidFill>
              <a:srgbClr val="808080"/>
            </a:solidFill>
            <a:prstDash val="solid"/>
          </a:ln>
        </c:spPr>
        <c:txPr>
          <a:bodyPr/>
          <a:lstStyle/>
          <a:p>
            <a:pPr>
              <a:defRPr>
                <a:latin typeface="Calibri" panose="020F0502020204030204" pitchFamily="34" charset="0"/>
                <a:cs typeface="Calibri" panose="020F0502020204030204" pitchFamily="34" charset="0"/>
              </a:defRPr>
            </a:pPr>
            <a:endParaRPr lang="en-US"/>
          </a:p>
        </c:txPr>
        <c:crossAx val="66647711"/>
        <c:crosses val="autoZero"/>
        <c:crossBetween val="between"/>
      </c:valAx>
      <c:spPr>
        <a:noFill/>
        <a:ln w="25402">
          <a:noFill/>
        </a:ln>
      </c:spPr>
    </c:plotArea>
    <c:plotVisOnly val="1"/>
    <c:dispBlanksAs val="gap"/>
    <c:showDLblsOverMax val="0"/>
  </c:chart>
  <c:spPr>
    <a:solidFill>
      <a:srgbClr val="FFFFFF"/>
    </a:solidFill>
    <a:ln w="3175">
      <a:solidFill>
        <a:srgbClr val="808080"/>
      </a:solidFill>
      <a:prstDash val="solid"/>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Proficiency in ELA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DDS!$E$10</c:f>
              <c:strCache>
                <c:ptCount val="1"/>
                <c:pt idx="0">
                  <c:v>DDS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DDS!$D$11:$D$14</c:f>
              <c:strCache>
                <c:ptCount val="4"/>
                <c:pt idx="0">
                  <c:v>20-21 ELA</c:v>
                </c:pt>
                <c:pt idx="1">
                  <c:v>21-22 ELA</c:v>
                </c:pt>
                <c:pt idx="2">
                  <c:v>22-23 ELA</c:v>
                </c:pt>
                <c:pt idx="3">
                  <c:v>23-24 ELA</c:v>
                </c:pt>
              </c:strCache>
            </c:strRef>
          </c:cat>
          <c:val>
            <c:numRef>
              <c:f>DDS!$E$11:$E$14</c:f>
              <c:numCache>
                <c:formatCode>0%</c:formatCode>
                <c:ptCount val="4"/>
                <c:pt idx="0">
                  <c:v>0.06</c:v>
                </c:pt>
                <c:pt idx="1">
                  <c:v>0.19</c:v>
                </c:pt>
                <c:pt idx="2">
                  <c:v>0.15</c:v>
                </c:pt>
                <c:pt idx="3">
                  <c:v>0.19</c:v>
                </c:pt>
              </c:numCache>
            </c:numRef>
          </c:val>
          <c:extLst>
            <c:ext xmlns:c16="http://schemas.microsoft.com/office/drawing/2014/chart" uri="{C3380CC4-5D6E-409C-BE32-E72D297353CC}">
              <c16:uniqueId val="{00000000-510A-4A3B-BE6A-1054A879BFA0}"/>
            </c:ext>
          </c:extLst>
        </c:ser>
        <c:ser>
          <c:idx val="1"/>
          <c:order val="1"/>
          <c:tx>
            <c:strRef>
              <c:f>DDS!$F$10</c:f>
              <c:strCache>
                <c:ptCount val="1"/>
                <c:pt idx="0">
                  <c:v>State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DDS!$D$11:$D$14</c:f>
              <c:strCache>
                <c:ptCount val="4"/>
                <c:pt idx="0">
                  <c:v>20-21 ELA</c:v>
                </c:pt>
                <c:pt idx="1">
                  <c:v>21-22 ELA</c:v>
                </c:pt>
                <c:pt idx="2">
                  <c:v>22-23 ELA</c:v>
                </c:pt>
                <c:pt idx="3">
                  <c:v>23-24 ELA</c:v>
                </c:pt>
              </c:strCache>
            </c:strRef>
          </c:cat>
          <c:val>
            <c:numRef>
              <c:f>DDS!$F$11:$F$14</c:f>
              <c:numCache>
                <c:formatCode>0%</c:formatCode>
                <c:ptCount val="4"/>
                <c:pt idx="0">
                  <c:v>0.43</c:v>
                </c:pt>
                <c:pt idx="1">
                  <c:v>0.44</c:v>
                </c:pt>
                <c:pt idx="2">
                  <c:v>0.44</c:v>
                </c:pt>
                <c:pt idx="3">
                  <c:v>0.44</c:v>
                </c:pt>
              </c:numCache>
            </c:numRef>
          </c:val>
          <c:extLst>
            <c:ext xmlns:c16="http://schemas.microsoft.com/office/drawing/2014/chart" uri="{C3380CC4-5D6E-409C-BE32-E72D297353CC}">
              <c16:uniqueId val="{00000001-510A-4A3B-BE6A-1054A879BFA0}"/>
            </c:ext>
          </c:extLst>
        </c:ser>
        <c:dLbls>
          <c:showLegendKey val="0"/>
          <c:showVal val="0"/>
          <c:showCatName val="0"/>
          <c:showSerName val="0"/>
          <c:showPercent val="0"/>
          <c:showBubbleSize val="0"/>
        </c:dLbls>
        <c:gapWidth val="182"/>
        <c:axId val="94447455"/>
        <c:axId val="94444575"/>
      </c:barChart>
      <c:catAx>
        <c:axId val="944474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444575"/>
        <c:crosses val="autoZero"/>
        <c:auto val="1"/>
        <c:lblAlgn val="ctr"/>
        <c:lblOffset val="100"/>
        <c:noMultiLvlLbl val="0"/>
      </c:catAx>
      <c:valAx>
        <c:axId val="9444457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4474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Proficiency in Math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DDS!$E$15</c:f>
              <c:strCache>
                <c:ptCount val="1"/>
                <c:pt idx="0">
                  <c:v>DDS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DDS!$D$16:$D$19</c:f>
              <c:strCache>
                <c:ptCount val="4"/>
                <c:pt idx="0">
                  <c:v>20-21 Math</c:v>
                </c:pt>
                <c:pt idx="1">
                  <c:v>21-22 Math</c:v>
                </c:pt>
                <c:pt idx="2">
                  <c:v>22-23 Math</c:v>
                </c:pt>
                <c:pt idx="3">
                  <c:v>23-24 Math</c:v>
                </c:pt>
              </c:strCache>
            </c:strRef>
          </c:cat>
          <c:val>
            <c:numRef>
              <c:f>DDS!$E$16:$E$19</c:f>
              <c:numCache>
                <c:formatCode>0%</c:formatCode>
                <c:ptCount val="4"/>
                <c:pt idx="0">
                  <c:v>0.03</c:v>
                </c:pt>
                <c:pt idx="1">
                  <c:v>0.1</c:v>
                </c:pt>
                <c:pt idx="2">
                  <c:v>0.09</c:v>
                </c:pt>
                <c:pt idx="3">
                  <c:v>0.11</c:v>
                </c:pt>
              </c:numCache>
            </c:numRef>
          </c:val>
          <c:extLst>
            <c:ext xmlns:c16="http://schemas.microsoft.com/office/drawing/2014/chart" uri="{C3380CC4-5D6E-409C-BE32-E72D297353CC}">
              <c16:uniqueId val="{00000000-ED35-45F7-84E5-29D6DABC9811}"/>
            </c:ext>
          </c:extLst>
        </c:ser>
        <c:ser>
          <c:idx val="1"/>
          <c:order val="1"/>
          <c:tx>
            <c:strRef>
              <c:f>DDS!$F$15</c:f>
              <c:strCache>
                <c:ptCount val="1"/>
                <c:pt idx="0">
                  <c:v>State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DDS!$D$16:$D$19</c:f>
              <c:strCache>
                <c:ptCount val="4"/>
                <c:pt idx="0">
                  <c:v>20-21 Math</c:v>
                </c:pt>
                <c:pt idx="1">
                  <c:v>21-22 Math</c:v>
                </c:pt>
                <c:pt idx="2">
                  <c:v>22-23 Math</c:v>
                </c:pt>
                <c:pt idx="3">
                  <c:v>23-24 Math</c:v>
                </c:pt>
              </c:strCache>
            </c:strRef>
          </c:cat>
          <c:val>
            <c:numRef>
              <c:f>DDS!$F$16:$F$19</c:f>
              <c:numCache>
                <c:formatCode>0%</c:formatCode>
                <c:ptCount val="4"/>
                <c:pt idx="0">
                  <c:v>0.39</c:v>
                </c:pt>
                <c:pt idx="1">
                  <c:v>0.39</c:v>
                </c:pt>
                <c:pt idx="2">
                  <c:v>0.39</c:v>
                </c:pt>
                <c:pt idx="3">
                  <c:v>0.39</c:v>
                </c:pt>
              </c:numCache>
            </c:numRef>
          </c:val>
          <c:extLst>
            <c:ext xmlns:c16="http://schemas.microsoft.com/office/drawing/2014/chart" uri="{C3380CC4-5D6E-409C-BE32-E72D297353CC}">
              <c16:uniqueId val="{00000001-ED35-45F7-84E5-29D6DABC9811}"/>
            </c:ext>
          </c:extLst>
        </c:ser>
        <c:dLbls>
          <c:showLegendKey val="0"/>
          <c:showVal val="0"/>
          <c:showCatName val="0"/>
          <c:showSerName val="0"/>
          <c:showPercent val="0"/>
          <c:showBubbleSize val="0"/>
        </c:dLbls>
        <c:gapWidth val="182"/>
        <c:axId val="83782751"/>
        <c:axId val="96802159"/>
      </c:barChart>
      <c:catAx>
        <c:axId val="837827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802159"/>
        <c:crosses val="autoZero"/>
        <c:auto val="1"/>
        <c:lblAlgn val="ctr"/>
        <c:lblOffset val="100"/>
        <c:noMultiLvlLbl val="0"/>
      </c:catAx>
      <c:valAx>
        <c:axId val="9680215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7827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Proficiency</a:t>
            </a:r>
            <a:r>
              <a:rPr lang="en-US" baseline="0"/>
              <a:t> in ELA</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OIS!$B$1</c:f>
              <c:strCache>
                <c:ptCount val="1"/>
                <c:pt idx="0">
                  <c:v>OIS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OIS!$A$2:$A$5</c:f>
              <c:strCache>
                <c:ptCount val="4"/>
                <c:pt idx="0">
                  <c:v>20-21 ELA</c:v>
                </c:pt>
                <c:pt idx="1">
                  <c:v>21-22 ELA</c:v>
                </c:pt>
                <c:pt idx="2">
                  <c:v>22-23 ELA</c:v>
                </c:pt>
                <c:pt idx="3">
                  <c:v>23-24 ELA</c:v>
                </c:pt>
              </c:strCache>
            </c:strRef>
          </c:cat>
          <c:val>
            <c:numRef>
              <c:f>OIS!$B$2:$B$5</c:f>
              <c:numCache>
                <c:formatCode>0%</c:formatCode>
                <c:ptCount val="4"/>
                <c:pt idx="0">
                  <c:v>0.12</c:v>
                </c:pt>
                <c:pt idx="1">
                  <c:v>0.11</c:v>
                </c:pt>
                <c:pt idx="2">
                  <c:v>0.14000000000000001</c:v>
                </c:pt>
                <c:pt idx="3">
                  <c:v>0.19</c:v>
                </c:pt>
              </c:numCache>
            </c:numRef>
          </c:val>
          <c:extLst>
            <c:ext xmlns:c16="http://schemas.microsoft.com/office/drawing/2014/chart" uri="{C3380CC4-5D6E-409C-BE32-E72D297353CC}">
              <c16:uniqueId val="{00000000-6686-425C-8D35-1EA2DF4E4A0A}"/>
            </c:ext>
          </c:extLst>
        </c:ser>
        <c:ser>
          <c:idx val="1"/>
          <c:order val="1"/>
          <c:tx>
            <c:strRef>
              <c:f>OIS!$C$1</c:f>
              <c:strCache>
                <c:ptCount val="1"/>
                <c:pt idx="0">
                  <c:v>State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OIS!$A$2:$A$5</c:f>
              <c:strCache>
                <c:ptCount val="4"/>
                <c:pt idx="0">
                  <c:v>20-21 ELA</c:v>
                </c:pt>
                <c:pt idx="1">
                  <c:v>21-22 ELA</c:v>
                </c:pt>
                <c:pt idx="2">
                  <c:v>22-23 ELA</c:v>
                </c:pt>
                <c:pt idx="3">
                  <c:v>23-24 ELA</c:v>
                </c:pt>
              </c:strCache>
            </c:strRef>
          </c:cat>
          <c:val>
            <c:numRef>
              <c:f>OIS!$C$2:$C$5</c:f>
              <c:numCache>
                <c:formatCode>0%</c:formatCode>
                <c:ptCount val="4"/>
                <c:pt idx="0">
                  <c:v>0.43</c:v>
                </c:pt>
                <c:pt idx="1">
                  <c:v>0.44</c:v>
                </c:pt>
                <c:pt idx="2">
                  <c:v>0.44</c:v>
                </c:pt>
                <c:pt idx="3">
                  <c:v>0.44</c:v>
                </c:pt>
              </c:numCache>
            </c:numRef>
          </c:val>
          <c:extLst>
            <c:ext xmlns:c16="http://schemas.microsoft.com/office/drawing/2014/chart" uri="{C3380CC4-5D6E-409C-BE32-E72D297353CC}">
              <c16:uniqueId val="{00000001-6686-425C-8D35-1EA2DF4E4A0A}"/>
            </c:ext>
          </c:extLst>
        </c:ser>
        <c:dLbls>
          <c:showLegendKey val="0"/>
          <c:showVal val="0"/>
          <c:showCatName val="0"/>
          <c:showSerName val="0"/>
          <c:showPercent val="0"/>
          <c:showBubbleSize val="0"/>
        </c:dLbls>
        <c:gapWidth val="182"/>
        <c:axId val="67058143"/>
        <c:axId val="67058623"/>
      </c:barChart>
      <c:catAx>
        <c:axId val="670581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058623"/>
        <c:crosses val="autoZero"/>
        <c:auto val="1"/>
        <c:lblAlgn val="ctr"/>
        <c:lblOffset val="100"/>
        <c:noMultiLvlLbl val="0"/>
      </c:catAx>
      <c:valAx>
        <c:axId val="6705862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058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Proficiency</a:t>
            </a:r>
            <a:r>
              <a:rPr lang="en-US" baseline="0"/>
              <a:t> in Math</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OIS!$B$9</c:f>
              <c:strCache>
                <c:ptCount val="1"/>
                <c:pt idx="0">
                  <c:v>OIS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OIS!$A$10:$A$13</c:f>
              <c:strCache>
                <c:ptCount val="4"/>
                <c:pt idx="0">
                  <c:v>20-21 Math</c:v>
                </c:pt>
                <c:pt idx="1">
                  <c:v>21-22 Math</c:v>
                </c:pt>
                <c:pt idx="2">
                  <c:v>22-23 Math</c:v>
                </c:pt>
                <c:pt idx="3">
                  <c:v>23-24 Math</c:v>
                </c:pt>
              </c:strCache>
            </c:strRef>
          </c:cat>
          <c:val>
            <c:numRef>
              <c:f>OIS!$B$10:$B$13</c:f>
              <c:numCache>
                <c:formatCode>0%</c:formatCode>
                <c:ptCount val="4"/>
                <c:pt idx="0">
                  <c:v>0.02</c:v>
                </c:pt>
                <c:pt idx="1">
                  <c:v>0.1</c:v>
                </c:pt>
                <c:pt idx="2">
                  <c:v>0.06</c:v>
                </c:pt>
                <c:pt idx="3">
                  <c:v>0.12</c:v>
                </c:pt>
              </c:numCache>
            </c:numRef>
          </c:val>
          <c:extLst>
            <c:ext xmlns:c16="http://schemas.microsoft.com/office/drawing/2014/chart" uri="{C3380CC4-5D6E-409C-BE32-E72D297353CC}">
              <c16:uniqueId val="{00000000-E4AD-48C7-9492-DB1BFDE9168E}"/>
            </c:ext>
          </c:extLst>
        </c:ser>
        <c:ser>
          <c:idx val="1"/>
          <c:order val="1"/>
          <c:tx>
            <c:strRef>
              <c:f>OIS!$C$9</c:f>
              <c:strCache>
                <c:ptCount val="1"/>
                <c:pt idx="0">
                  <c:v>State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OIS!$A$10:$A$13</c:f>
              <c:strCache>
                <c:ptCount val="4"/>
                <c:pt idx="0">
                  <c:v>20-21 Math</c:v>
                </c:pt>
                <c:pt idx="1">
                  <c:v>21-22 Math</c:v>
                </c:pt>
                <c:pt idx="2">
                  <c:v>22-23 Math</c:v>
                </c:pt>
                <c:pt idx="3">
                  <c:v>23-24 Math</c:v>
                </c:pt>
              </c:strCache>
            </c:strRef>
          </c:cat>
          <c:val>
            <c:numRef>
              <c:f>OIS!$C$10:$C$13</c:f>
              <c:numCache>
                <c:formatCode>0%</c:formatCode>
                <c:ptCount val="4"/>
                <c:pt idx="0">
                  <c:v>0.39</c:v>
                </c:pt>
                <c:pt idx="1">
                  <c:v>0.39</c:v>
                </c:pt>
                <c:pt idx="2">
                  <c:v>0.39</c:v>
                </c:pt>
                <c:pt idx="3">
                  <c:v>0.39</c:v>
                </c:pt>
              </c:numCache>
            </c:numRef>
          </c:val>
          <c:extLst>
            <c:ext xmlns:c16="http://schemas.microsoft.com/office/drawing/2014/chart" uri="{C3380CC4-5D6E-409C-BE32-E72D297353CC}">
              <c16:uniqueId val="{00000001-E4AD-48C7-9492-DB1BFDE9168E}"/>
            </c:ext>
          </c:extLst>
        </c:ser>
        <c:dLbls>
          <c:showLegendKey val="0"/>
          <c:showVal val="0"/>
          <c:showCatName val="0"/>
          <c:showSerName val="0"/>
          <c:showPercent val="0"/>
          <c:showBubbleSize val="0"/>
        </c:dLbls>
        <c:gapWidth val="182"/>
        <c:axId val="90219599"/>
        <c:axId val="90219119"/>
      </c:barChart>
      <c:catAx>
        <c:axId val="902195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219119"/>
        <c:crosses val="autoZero"/>
        <c:auto val="1"/>
        <c:lblAlgn val="ctr"/>
        <c:lblOffset val="100"/>
        <c:noMultiLvlLbl val="0"/>
      </c:catAx>
      <c:valAx>
        <c:axId val="902191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2195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dirty="0"/>
              <a:t>Proficiency in ELA</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TMES!$B$1</c:f>
              <c:strCache>
                <c:ptCount val="1"/>
                <c:pt idx="0">
                  <c:v>TMES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TMES!$A$2:$A$5</c:f>
              <c:strCache>
                <c:ptCount val="4"/>
                <c:pt idx="0">
                  <c:v>20-21 ELA</c:v>
                </c:pt>
                <c:pt idx="1">
                  <c:v>21-22 ELA</c:v>
                </c:pt>
                <c:pt idx="2">
                  <c:v>22-23 ELA</c:v>
                </c:pt>
                <c:pt idx="3">
                  <c:v>23-24 ELA</c:v>
                </c:pt>
              </c:strCache>
            </c:strRef>
          </c:cat>
          <c:val>
            <c:numRef>
              <c:f>TMES!$B$2:$B$5</c:f>
              <c:numCache>
                <c:formatCode>0%</c:formatCode>
                <c:ptCount val="4"/>
                <c:pt idx="0">
                  <c:v>0.13</c:v>
                </c:pt>
                <c:pt idx="1">
                  <c:v>0.22</c:v>
                </c:pt>
                <c:pt idx="2">
                  <c:v>0.25</c:v>
                </c:pt>
                <c:pt idx="3">
                  <c:v>0.24</c:v>
                </c:pt>
              </c:numCache>
            </c:numRef>
          </c:val>
          <c:extLst>
            <c:ext xmlns:c16="http://schemas.microsoft.com/office/drawing/2014/chart" uri="{C3380CC4-5D6E-409C-BE32-E72D297353CC}">
              <c16:uniqueId val="{00000000-2434-4A0A-8D56-2E29565AB2B9}"/>
            </c:ext>
          </c:extLst>
        </c:ser>
        <c:ser>
          <c:idx val="1"/>
          <c:order val="1"/>
          <c:tx>
            <c:strRef>
              <c:f>TMES!$C$1</c:f>
              <c:strCache>
                <c:ptCount val="1"/>
                <c:pt idx="0">
                  <c:v>State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TMES!$A$2:$A$5</c:f>
              <c:strCache>
                <c:ptCount val="4"/>
                <c:pt idx="0">
                  <c:v>20-21 ELA</c:v>
                </c:pt>
                <c:pt idx="1">
                  <c:v>21-22 ELA</c:v>
                </c:pt>
                <c:pt idx="2">
                  <c:v>22-23 ELA</c:v>
                </c:pt>
                <c:pt idx="3">
                  <c:v>23-24 ELA</c:v>
                </c:pt>
              </c:strCache>
            </c:strRef>
          </c:cat>
          <c:val>
            <c:numRef>
              <c:f>TMES!$C$2:$C$5</c:f>
              <c:numCache>
                <c:formatCode>0%</c:formatCode>
                <c:ptCount val="4"/>
                <c:pt idx="0">
                  <c:v>0.43</c:v>
                </c:pt>
                <c:pt idx="1">
                  <c:v>0.44</c:v>
                </c:pt>
                <c:pt idx="2">
                  <c:v>0.44</c:v>
                </c:pt>
                <c:pt idx="3">
                  <c:v>0.44</c:v>
                </c:pt>
              </c:numCache>
            </c:numRef>
          </c:val>
          <c:extLst>
            <c:ext xmlns:c16="http://schemas.microsoft.com/office/drawing/2014/chart" uri="{C3380CC4-5D6E-409C-BE32-E72D297353CC}">
              <c16:uniqueId val="{00000001-2434-4A0A-8D56-2E29565AB2B9}"/>
            </c:ext>
          </c:extLst>
        </c:ser>
        <c:dLbls>
          <c:showLegendKey val="0"/>
          <c:showVal val="0"/>
          <c:showCatName val="0"/>
          <c:showSerName val="0"/>
          <c:showPercent val="0"/>
          <c:showBubbleSize val="0"/>
        </c:dLbls>
        <c:gapWidth val="182"/>
        <c:axId val="40305135"/>
        <c:axId val="40306575"/>
      </c:barChart>
      <c:catAx>
        <c:axId val="403051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06575"/>
        <c:crosses val="autoZero"/>
        <c:auto val="1"/>
        <c:lblAlgn val="ctr"/>
        <c:lblOffset val="100"/>
        <c:noMultiLvlLbl val="0"/>
      </c:catAx>
      <c:valAx>
        <c:axId val="4030657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051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dirty="0"/>
              <a:t>Proficiency in Math</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TMES!$B$9</c:f>
              <c:strCache>
                <c:ptCount val="1"/>
                <c:pt idx="0">
                  <c:v>TMES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TMES!$A$10:$A$13</c:f>
              <c:strCache>
                <c:ptCount val="4"/>
                <c:pt idx="0">
                  <c:v>20-21 Math</c:v>
                </c:pt>
                <c:pt idx="1">
                  <c:v>21-22 Math</c:v>
                </c:pt>
                <c:pt idx="2">
                  <c:v>22-23 Math</c:v>
                </c:pt>
                <c:pt idx="3">
                  <c:v>23-24 Math</c:v>
                </c:pt>
              </c:strCache>
            </c:strRef>
          </c:cat>
          <c:val>
            <c:numRef>
              <c:f>TMES!$B$10:$B$13</c:f>
              <c:numCache>
                <c:formatCode>0%</c:formatCode>
                <c:ptCount val="4"/>
                <c:pt idx="0">
                  <c:v>0.06</c:v>
                </c:pt>
                <c:pt idx="1">
                  <c:v>0.09</c:v>
                </c:pt>
                <c:pt idx="2">
                  <c:v>0.14000000000000001</c:v>
                </c:pt>
                <c:pt idx="3">
                  <c:v>0.18</c:v>
                </c:pt>
              </c:numCache>
            </c:numRef>
          </c:val>
          <c:extLst>
            <c:ext xmlns:c16="http://schemas.microsoft.com/office/drawing/2014/chart" uri="{C3380CC4-5D6E-409C-BE32-E72D297353CC}">
              <c16:uniqueId val="{00000000-731F-42EF-AFEA-AA6492F8E3E6}"/>
            </c:ext>
          </c:extLst>
        </c:ser>
        <c:ser>
          <c:idx val="1"/>
          <c:order val="1"/>
          <c:tx>
            <c:strRef>
              <c:f>TMES!$C$9</c:f>
              <c:strCache>
                <c:ptCount val="1"/>
                <c:pt idx="0">
                  <c:v>State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TMES!$A$10:$A$13</c:f>
              <c:strCache>
                <c:ptCount val="4"/>
                <c:pt idx="0">
                  <c:v>20-21 Math</c:v>
                </c:pt>
                <c:pt idx="1">
                  <c:v>21-22 Math</c:v>
                </c:pt>
                <c:pt idx="2">
                  <c:v>22-23 Math</c:v>
                </c:pt>
                <c:pt idx="3">
                  <c:v>23-24 Math</c:v>
                </c:pt>
              </c:strCache>
            </c:strRef>
          </c:cat>
          <c:val>
            <c:numRef>
              <c:f>TMES!$C$10:$C$13</c:f>
              <c:numCache>
                <c:formatCode>0%</c:formatCode>
                <c:ptCount val="4"/>
                <c:pt idx="0">
                  <c:v>0.39</c:v>
                </c:pt>
                <c:pt idx="1">
                  <c:v>0.39</c:v>
                </c:pt>
                <c:pt idx="2">
                  <c:v>0.39</c:v>
                </c:pt>
                <c:pt idx="3">
                  <c:v>0.39</c:v>
                </c:pt>
              </c:numCache>
            </c:numRef>
          </c:val>
          <c:extLst>
            <c:ext xmlns:c16="http://schemas.microsoft.com/office/drawing/2014/chart" uri="{C3380CC4-5D6E-409C-BE32-E72D297353CC}">
              <c16:uniqueId val="{00000001-731F-42EF-AFEA-AA6492F8E3E6}"/>
            </c:ext>
          </c:extLst>
        </c:ser>
        <c:dLbls>
          <c:showLegendKey val="0"/>
          <c:showVal val="0"/>
          <c:showCatName val="0"/>
          <c:showSerName val="0"/>
          <c:showPercent val="0"/>
          <c:showBubbleSize val="0"/>
        </c:dLbls>
        <c:gapWidth val="182"/>
        <c:axId val="30137311"/>
        <c:axId val="1109921007"/>
      </c:barChart>
      <c:catAx>
        <c:axId val="301373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9921007"/>
        <c:crosses val="autoZero"/>
        <c:auto val="1"/>
        <c:lblAlgn val="ctr"/>
        <c:lblOffset val="100"/>
        <c:noMultiLvlLbl val="0"/>
      </c:catAx>
      <c:valAx>
        <c:axId val="110992100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1373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TMMS</a:t>
            </a:r>
            <a:r>
              <a:rPr lang="en-US" baseline="0"/>
              <a:t> Proficiency in ELA</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TMMS!$B$1</c:f>
              <c:strCache>
                <c:ptCount val="1"/>
                <c:pt idx="0">
                  <c:v>TMMS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TMMS!$A$2:$A$5</c:f>
              <c:strCache>
                <c:ptCount val="4"/>
                <c:pt idx="0">
                  <c:v>20-21 ELA</c:v>
                </c:pt>
                <c:pt idx="1">
                  <c:v>21-22 ELA</c:v>
                </c:pt>
                <c:pt idx="2">
                  <c:v>22-23 ELA</c:v>
                </c:pt>
                <c:pt idx="3">
                  <c:v>23-24 ELA</c:v>
                </c:pt>
              </c:strCache>
            </c:strRef>
          </c:cat>
          <c:val>
            <c:numRef>
              <c:f>TMMS!$B$2:$B$5</c:f>
              <c:numCache>
                <c:formatCode>0%</c:formatCode>
                <c:ptCount val="4"/>
                <c:pt idx="0">
                  <c:v>0.26</c:v>
                </c:pt>
                <c:pt idx="1">
                  <c:v>0.33</c:v>
                </c:pt>
                <c:pt idx="2">
                  <c:v>0.39</c:v>
                </c:pt>
                <c:pt idx="3">
                  <c:v>0.43</c:v>
                </c:pt>
              </c:numCache>
            </c:numRef>
          </c:val>
          <c:extLst>
            <c:ext xmlns:c16="http://schemas.microsoft.com/office/drawing/2014/chart" uri="{C3380CC4-5D6E-409C-BE32-E72D297353CC}">
              <c16:uniqueId val="{00000000-6F7C-44B2-950A-F9557D1F773E}"/>
            </c:ext>
          </c:extLst>
        </c:ser>
        <c:ser>
          <c:idx val="1"/>
          <c:order val="1"/>
          <c:tx>
            <c:strRef>
              <c:f>TMMS!$C$1</c:f>
              <c:strCache>
                <c:ptCount val="1"/>
                <c:pt idx="0">
                  <c:v>State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TMMS!$A$2:$A$5</c:f>
              <c:strCache>
                <c:ptCount val="4"/>
                <c:pt idx="0">
                  <c:v>20-21 ELA</c:v>
                </c:pt>
                <c:pt idx="1">
                  <c:v>21-22 ELA</c:v>
                </c:pt>
                <c:pt idx="2">
                  <c:v>22-23 ELA</c:v>
                </c:pt>
                <c:pt idx="3">
                  <c:v>23-24 ELA</c:v>
                </c:pt>
              </c:strCache>
            </c:strRef>
          </c:cat>
          <c:val>
            <c:numRef>
              <c:f>TMMS!$C$2:$C$5</c:f>
              <c:numCache>
                <c:formatCode>0%</c:formatCode>
                <c:ptCount val="4"/>
                <c:pt idx="0">
                  <c:v>0.43</c:v>
                </c:pt>
                <c:pt idx="1">
                  <c:v>0.44</c:v>
                </c:pt>
                <c:pt idx="2">
                  <c:v>0.44</c:v>
                </c:pt>
                <c:pt idx="3">
                  <c:v>0.44</c:v>
                </c:pt>
              </c:numCache>
            </c:numRef>
          </c:val>
          <c:extLst>
            <c:ext xmlns:c16="http://schemas.microsoft.com/office/drawing/2014/chart" uri="{C3380CC4-5D6E-409C-BE32-E72D297353CC}">
              <c16:uniqueId val="{00000001-6F7C-44B2-950A-F9557D1F773E}"/>
            </c:ext>
          </c:extLst>
        </c:ser>
        <c:dLbls>
          <c:showLegendKey val="0"/>
          <c:showVal val="0"/>
          <c:showCatName val="0"/>
          <c:showSerName val="0"/>
          <c:showPercent val="0"/>
          <c:showBubbleSize val="0"/>
        </c:dLbls>
        <c:gapWidth val="182"/>
        <c:axId val="30137791"/>
        <c:axId val="30141631"/>
      </c:barChart>
      <c:catAx>
        <c:axId val="3013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141631"/>
        <c:crosses val="autoZero"/>
        <c:auto val="1"/>
        <c:lblAlgn val="ctr"/>
        <c:lblOffset val="100"/>
        <c:noMultiLvlLbl val="0"/>
      </c:catAx>
      <c:valAx>
        <c:axId val="3014163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137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TMMS</a:t>
            </a:r>
            <a:r>
              <a:rPr lang="en-US" baseline="0"/>
              <a:t> Proficiency in Math</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TMMS!$B$9</c:f>
              <c:strCache>
                <c:ptCount val="1"/>
                <c:pt idx="0">
                  <c:v>TMMS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TMMS!$A$10:$A$13</c:f>
              <c:strCache>
                <c:ptCount val="4"/>
                <c:pt idx="0">
                  <c:v>20-21 Math</c:v>
                </c:pt>
                <c:pt idx="1">
                  <c:v>21-22 Math</c:v>
                </c:pt>
                <c:pt idx="2">
                  <c:v>22-23 Math</c:v>
                </c:pt>
                <c:pt idx="3">
                  <c:v>23-24 Math</c:v>
                </c:pt>
              </c:strCache>
            </c:strRef>
          </c:cat>
          <c:val>
            <c:numRef>
              <c:f>TMMS!$B$10:$B$13</c:f>
              <c:numCache>
                <c:formatCode>0%</c:formatCode>
                <c:ptCount val="4"/>
                <c:pt idx="0">
                  <c:v>0.13</c:v>
                </c:pt>
                <c:pt idx="1">
                  <c:v>0.18</c:v>
                </c:pt>
                <c:pt idx="2">
                  <c:v>0.21</c:v>
                </c:pt>
                <c:pt idx="3">
                  <c:v>0.22</c:v>
                </c:pt>
              </c:numCache>
            </c:numRef>
          </c:val>
          <c:extLst>
            <c:ext xmlns:c16="http://schemas.microsoft.com/office/drawing/2014/chart" uri="{C3380CC4-5D6E-409C-BE32-E72D297353CC}">
              <c16:uniqueId val="{00000000-0CB1-483D-BDD0-03508DC6F120}"/>
            </c:ext>
          </c:extLst>
        </c:ser>
        <c:ser>
          <c:idx val="1"/>
          <c:order val="1"/>
          <c:tx>
            <c:strRef>
              <c:f>TMMS!$C$9</c:f>
              <c:strCache>
                <c:ptCount val="1"/>
                <c:pt idx="0">
                  <c:v>State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TMMS!$A$10:$A$13</c:f>
              <c:strCache>
                <c:ptCount val="4"/>
                <c:pt idx="0">
                  <c:v>20-21 Math</c:v>
                </c:pt>
                <c:pt idx="1">
                  <c:v>21-22 Math</c:v>
                </c:pt>
                <c:pt idx="2">
                  <c:v>22-23 Math</c:v>
                </c:pt>
                <c:pt idx="3">
                  <c:v>23-24 Math</c:v>
                </c:pt>
              </c:strCache>
            </c:strRef>
          </c:cat>
          <c:val>
            <c:numRef>
              <c:f>TMMS!$C$10:$C$13</c:f>
              <c:numCache>
                <c:formatCode>0%</c:formatCode>
                <c:ptCount val="4"/>
                <c:pt idx="0">
                  <c:v>0.39</c:v>
                </c:pt>
                <c:pt idx="1">
                  <c:v>0.39</c:v>
                </c:pt>
                <c:pt idx="2">
                  <c:v>0.39</c:v>
                </c:pt>
                <c:pt idx="3">
                  <c:v>0.39</c:v>
                </c:pt>
              </c:numCache>
            </c:numRef>
          </c:val>
          <c:extLst>
            <c:ext xmlns:c16="http://schemas.microsoft.com/office/drawing/2014/chart" uri="{C3380CC4-5D6E-409C-BE32-E72D297353CC}">
              <c16:uniqueId val="{00000001-0CB1-483D-BDD0-03508DC6F120}"/>
            </c:ext>
          </c:extLst>
        </c:ser>
        <c:dLbls>
          <c:showLegendKey val="0"/>
          <c:showVal val="0"/>
          <c:showCatName val="0"/>
          <c:showSerName val="0"/>
          <c:showPercent val="0"/>
          <c:showBubbleSize val="0"/>
        </c:dLbls>
        <c:gapWidth val="182"/>
        <c:axId val="1764934143"/>
        <c:axId val="40309455"/>
      </c:barChart>
      <c:catAx>
        <c:axId val="17649341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09455"/>
        <c:crosses val="autoZero"/>
        <c:auto val="1"/>
        <c:lblAlgn val="ctr"/>
        <c:lblOffset val="100"/>
        <c:noMultiLvlLbl val="0"/>
      </c:catAx>
      <c:valAx>
        <c:axId val="4030945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4934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A084D3-3D0E-8AEE-78A9-FCAC1C3F0394}"/>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37A8CD9-4A63-3EE0-E903-E60D2408200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95160FA5-39BE-A24E-9B46-1285E617C6FB}" type="datetimeFigureOut">
              <a:rPr lang="en-US" smtClean="0"/>
              <a:t>9/13/2024</a:t>
            </a:fld>
            <a:endParaRPr lang="en-US"/>
          </a:p>
        </p:txBody>
      </p:sp>
      <p:sp>
        <p:nvSpPr>
          <p:cNvPr id="4" name="Footer Placeholder 3">
            <a:extLst>
              <a:ext uri="{FF2B5EF4-FFF2-40B4-BE49-F238E27FC236}">
                <a16:creationId xmlns:a16="http://schemas.microsoft.com/office/drawing/2014/main" id="{C2433B56-6D25-F3B6-28A8-9D1FE81600B0}"/>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9250C2-2E59-D0B5-8C1D-0B776F6A1E01}"/>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3D1A780-9805-C648-97A2-FF48A4846216}" type="slidenum">
              <a:rPr lang="en-US" smtClean="0"/>
              <a:t>‹#›</a:t>
            </a:fld>
            <a:endParaRPr lang="en-US"/>
          </a:p>
        </p:txBody>
      </p:sp>
    </p:spTree>
    <p:extLst>
      <p:ext uri="{BB962C8B-B14F-4D97-AF65-F5344CB8AC3E}">
        <p14:creationId xmlns:p14="http://schemas.microsoft.com/office/powerpoint/2010/main" val="2012522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839D628-82C3-E342-8D89-127D6A761A7C}" type="datetimeFigureOut">
              <a:rPr lang="en-US" smtClean="0"/>
              <a:t>9/13/2024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C800F16-4368-3343-9C32-0042F6ADDD01}" type="slidenum">
              <a:rPr lang="en-US" smtClean="0"/>
              <a:t>‹#›</a:t>
            </a:fld>
            <a:endParaRPr lang="en-US"/>
          </a:p>
        </p:txBody>
      </p:sp>
    </p:spTree>
    <p:extLst>
      <p:ext uri="{BB962C8B-B14F-4D97-AF65-F5344CB8AC3E}">
        <p14:creationId xmlns:p14="http://schemas.microsoft.com/office/powerpoint/2010/main" val="4059107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800F16-4368-3343-9C32-0042F6ADDD01}" type="slidenum">
              <a:rPr lang="en-US" smtClean="0"/>
              <a:t>1</a:t>
            </a:fld>
            <a:endParaRPr lang="en-US"/>
          </a:p>
        </p:txBody>
      </p:sp>
    </p:spTree>
    <p:extLst>
      <p:ext uri="{BB962C8B-B14F-4D97-AF65-F5344CB8AC3E}">
        <p14:creationId xmlns:p14="http://schemas.microsoft.com/office/powerpoint/2010/main" val="2643193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800F16-4368-3343-9C32-0042F6ADDD01}" type="slidenum">
              <a:rPr lang="en-US" smtClean="0"/>
              <a:t>15</a:t>
            </a:fld>
            <a:endParaRPr lang="en-US"/>
          </a:p>
        </p:txBody>
      </p:sp>
    </p:spTree>
    <p:extLst>
      <p:ext uri="{BB962C8B-B14F-4D97-AF65-F5344CB8AC3E}">
        <p14:creationId xmlns:p14="http://schemas.microsoft.com/office/powerpoint/2010/main" val="2615254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c598f3f6e7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c598f3f6e7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5" name="Google Shape;385;g2c598f3f6e7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800F16-4368-3343-9C32-0042F6ADDD01}" type="slidenum">
              <a:rPr lang="en-US" smtClean="0"/>
              <a:t>18</a:t>
            </a:fld>
            <a:endParaRPr lang="en-US"/>
          </a:p>
        </p:txBody>
      </p:sp>
    </p:spTree>
    <p:extLst>
      <p:ext uri="{BB962C8B-B14F-4D97-AF65-F5344CB8AC3E}">
        <p14:creationId xmlns:p14="http://schemas.microsoft.com/office/powerpoint/2010/main" val="3951102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c598f3f6e7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c598f3f6e7_0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4" name="Google Shape;414;g2c598f3f6e7_0_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800F16-4368-3343-9C32-0042F6ADDD01}" type="slidenum">
              <a:rPr lang="en-US" smtClean="0"/>
              <a:t>21</a:t>
            </a:fld>
            <a:endParaRPr lang="en-US"/>
          </a:p>
        </p:txBody>
      </p:sp>
    </p:spTree>
    <p:extLst>
      <p:ext uri="{BB962C8B-B14F-4D97-AF65-F5344CB8AC3E}">
        <p14:creationId xmlns:p14="http://schemas.microsoft.com/office/powerpoint/2010/main" val="3406757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800F16-4368-3343-9C32-0042F6ADDD01}" type="slidenum">
              <a:rPr lang="en-US" smtClean="0"/>
              <a:t>23</a:t>
            </a:fld>
            <a:endParaRPr lang="en-US"/>
          </a:p>
        </p:txBody>
      </p:sp>
    </p:spTree>
    <p:extLst>
      <p:ext uri="{BB962C8B-B14F-4D97-AF65-F5344CB8AC3E}">
        <p14:creationId xmlns:p14="http://schemas.microsoft.com/office/powerpoint/2010/main" val="2534594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c598f3f6e7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c598f3f6e7_0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2" name="Google Shape;402;g2c598f3f6e7_0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800F16-4368-3343-9C32-0042F6ADDD01}" type="slidenum">
              <a:rPr lang="en-US" smtClean="0"/>
              <a:t>2</a:t>
            </a:fld>
            <a:endParaRPr lang="en-US"/>
          </a:p>
        </p:txBody>
      </p:sp>
    </p:spTree>
    <p:extLst>
      <p:ext uri="{BB962C8B-B14F-4D97-AF65-F5344CB8AC3E}">
        <p14:creationId xmlns:p14="http://schemas.microsoft.com/office/powerpoint/2010/main" val="4050274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800F16-4368-3343-9C32-0042F6ADDD01}" type="slidenum">
              <a:rPr lang="en-US" smtClean="0"/>
              <a:t>3</a:t>
            </a:fld>
            <a:endParaRPr lang="en-US"/>
          </a:p>
        </p:txBody>
      </p:sp>
    </p:spTree>
    <p:extLst>
      <p:ext uri="{BB962C8B-B14F-4D97-AF65-F5344CB8AC3E}">
        <p14:creationId xmlns:p14="http://schemas.microsoft.com/office/powerpoint/2010/main" val="2431151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800F16-4368-3343-9C32-0042F6ADDD01}" type="slidenum">
              <a:rPr lang="en-US" smtClean="0"/>
              <a:t>5</a:t>
            </a:fld>
            <a:endParaRPr lang="en-US"/>
          </a:p>
        </p:txBody>
      </p:sp>
    </p:spTree>
    <p:extLst>
      <p:ext uri="{BB962C8B-B14F-4D97-AF65-F5344CB8AC3E}">
        <p14:creationId xmlns:p14="http://schemas.microsoft.com/office/powerpoint/2010/main" val="225660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p>
        </p:txBody>
      </p:sp>
      <p:sp>
        <p:nvSpPr>
          <p:cNvPr id="4" name="Slide Number Placeholder 3"/>
          <p:cNvSpPr>
            <a:spLocks noGrp="1"/>
          </p:cNvSpPr>
          <p:nvPr>
            <p:ph type="sldNum" sz="quarter" idx="5"/>
          </p:nvPr>
        </p:nvSpPr>
        <p:spPr/>
        <p:txBody>
          <a:bodyPr/>
          <a:lstStyle/>
          <a:p>
            <a:fld id="{1C800F16-4368-3343-9C32-0042F6ADDD01}" type="slidenum">
              <a:rPr lang="en-US" smtClean="0"/>
              <a:t>6</a:t>
            </a:fld>
            <a:endParaRPr lang="en-US"/>
          </a:p>
        </p:txBody>
      </p:sp>
    </p:spTree>
    <p:extLst>
      <p:ext uri="{BB962C8B-B14F-4D97-AF65-F5344CB8AC3E}">
        <p14:creationId xmlns:p14="http://schemas.microsoft.com/office/powerpoint/2010/main" val="138009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800F16-4368-3343-9C32-0042F6ADDD01}" type="slidenum">
              <a:rPr lang="en-US" smtClean="0"/>
              <a:t>7</a:t>
            </a:fld>
            <a:endParaRPr lang="en-US"/>
          </a:p>
        </p:txBody>
      </p:sp>
    </p:spTree>
    <p:extLst>
      <p:ext uri="{BB962C8B-B14F-4D97-AF65-F5344CB8AC3E}">
        <p14:creationId xmlns:p14="http://schemas.microsoft.com/office/powerpoint/2010/main" val="646680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800F16-4368-3343-9C32-0042F6ADDD01}" type="slidenum">
              <a:rPr lang="en-US" smtClean="0"/>
              <a:t>8</a:t>
            </a:fld>
            <a:endParaRPr lang="en-US"/>
          </a:p>
        </p:txBody>
      </p:sp>
    </p:spTree>
    <p:extLst>
      <p:ext uri="{BB962C8B-B14F-4D97-AF65-F5344CB8AC3E}">
        <p14:creationId xmlns:p14="http://schemas.microsoft.com/office/powerpoint/2010/main" val="54483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800F16-4368-3343-9C32-0042F6ADDD01}" type="slidenum">
              <a:rPr lang="en-US" smtClean="0"/>
              <a:t>10</a:t>
            </a:fld>
            <a:endParaRPr lang="en-US"/>
          </a:p>
        </p:txBody>
      </p:sp>
    </p:spTree>
    <p:extLst>
      <p:ext uri="{BB962C8B-B14F-4D97-AF65-F5344CB8AC3E}">
        <p14:creationId xmlns:p14="http://schemas.microsoft.com/office/powerpoint/2010/main" val="3300848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800F16-4368-3343-9C32-0042F6ADDD01}" type="slidenum">
              <a:rPr lang="en-US" smtClean="0"/>
              <a:t>12</a:t>
            </a:fld>
            <a:endParaRPr lang="en-US"/>
          </a:p>
        </p:txBody>
      </p:sp>
    </p:spTree>
    <p:extLst>
      <p:ext uri="{BB962C8B-B14F-4D97-AF65-F5344CB8AC3E}">
        <p14:creationId xmlns:p14="http://schemas.microsoft.com/office/powerpoint/2010/main" val="574359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 Id="rId4" Type="http://schemas.openxmlformats.org/officeDocument/2006/relationships/image" Target="../media/image4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E526E-C25E-0D4F-A4CC-2B7B6FD280C0}"/>
              </a:ext>
            </a:extLst>
          </p:cNvPr>
          <p:cNvSpPr/>
          <p:nvPr userDrawn="1"/>
        </p:nvSpPr>
        <p:spPr>
          <a:xfrm>
            <a:off x="541014" y="1484181"/>
            <a:ext cx="5755102" cy="646331"/>
          </a:xfrm>
          <a:prstGeom prst="rect">
            <a:avLst/>
          </a:prstGeom>
        </p:spPr>
        <p:txBody>
          <a:bodyPr wrap="none">
            <a:spAutoFit/>
          </a:bodyPr>
          <a:lstStyle/>
          <a:p>
            <a:pPr algn="r"/>
            <a:r>
              <a:rPr lang="en-US" sz="3600" b="1">
                <a:solidFill>
                  <a:schemeClr val="bg1"/>
                </a:solidFill>
                <a:latin typeface="Source Sans Pro" panose="020B0503030403020204" pitchFamily="34" charset="0"/>
              </a:rPr>
              <a:t>Bureau of Indian Education</a:t>
            </a:r>
          </a:p>
        </p:txBody>
      </p:sp>
      <p:sp>
        <p:nvSpPr>
          <p:cNvPr id="12" name="Rectangle 11">
            <a:extLst>
              <a:ext uri="{FF2B5EF4-FFF2-40B4-BE49-F238E27FC236}">
                <a16:creationId xmlns:a16="http://schemas.microsoft.com/office/drawing/2014/main" id="{22071A8B-DFE3-CD47-B415-E77A27801CE6}"/>
              </a:ext>
            </a:extLst>
          </p:cNvPr>
          <p:cNvSpPr/>
          <p:nvPr userDrawn="1"/>
        </p:nvSpPr>
        <p:spPr>
          <a:xfrm>
            <a:off x="-1150583" y="1026169"/>
            <a:ext cx="6177460" cy="461665"/>
          </a:xfrm>
          <a:prstGeom prst="rect">
            <a:avLst/>
          </a:prstGeom>
        </p:spPr>
        <p:txBody>
          <a:bodyPr wrap="square">
            <a:spAutoFit/>
          </a:bodyPr>
          <a:lstStyle/>
          <a:p>
            <a:pPr algn="r"/>
            <a:r>
              <a:rPr lang="en-US" sz="2400" b="1">
                <a:solidFill>
                  <a:schemeClr val="bg1"/>
                </a:solidFill>
                <a:latin typeface="Source Sans Pro" panose="020B0503030403020204" pitchFamily="34" charset="0"/>
              </a:rPr>
              <a:t>U.S. Department of the Interior</a:t>
            </a:r>
          </a:p>
        </p:txBody>
      </p:sp>
      <p:pic>
        <p:nvPicPr>
          <p:cNvPr id="4" name="Picture 3" descr="Logo&#10;&#10;Description automatically generated">
            <a:extLst>
              <a:ext uri="{FF2B5EF4-FFF2-40B4-BE49-F238E27FC236}">
                <a16:creationId xmlns:a16="http://schemas.microsoft.com/office/drawing/2014/main" id="{96062BB8-07D6-DB6A-64C6-7F3E6D79A3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11522" y="136521"/>
            <a:ext cx="846640" cy="846640"/>
          </a:xfrm>
          <a:prstGeom prst="rect">
            <a:avLst/>
          </a:prstGeom>
        </p:spPr>
      </p:pic>
      <p:pic>
        <p:nvPicPr>
          <p:cNvPr id="8" name="Picture 7">
            <a:extLst>
              <a:ext uri="{FF2B5EF4-FFF2-40B4-BE49-F238E27FC236}">
                <a16:creationId xmlns:a16="http://schemas.microsoft.com/office/drawing/2014/main" id="{A5DBAA72-9569-7E2A-8130-A6290200485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80843" y="5645289"/>
            <a:ext cx="1809750" cy="1809750"/>
          </a:xfrm>
          <a:prstGeom prst="rect">
            <a:avLst/>
          </a:prstGeom>
        </p:spPr>
      </p:pic>
      <p:pic>
        <p:nvPicPr>
          <p:cNvPr id="10" name="Picture 9">
            <a:extLst>
              <a:ext uri="{FF2B5EF4-FFF2-40B4-BE49-F238E27FC236}">
                <a16:creationId xmlns:a16="http://schemas.microsoft.com/office/drawing/2014/main" id="{B22E1B24-F6AA-F9E4-E0ED-74D7A8F6923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flipH="1">
            <a:off x="157521" y="3552376"/>
            <a:ext cx="428591" cy="3200754"/>
          </a:xfrm>
          <a:prstGeom prst="rect">
            <a:avLst/>
          </a:prstGeom>
        </p:spPr>
      </p:pic>
      <p:pic>
        <p:nvPicPr>
          <p:cNvPr id="13" name="Picture 12">
            <a:extLst>
              <a:ext uri="{FF2B5EF4-FFF2-40B4-BE49-F238E27FC236}">
                <a16:creationId xmlns:a16="http://schemas.microsoft.com/office/drawing/2014/main" id="{043CBC93-3894-C750-D4E9-DFE2190C90A8}"/>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flipH="1">
            <a:off x="751127" y="4723514"/>
            <a:ext cx="329451" cy="2315307"/>
          </a:xfrm>
          <a:prstGeom prst="rect">
            <a:avLst/>
          </a:prstGeom>
        </p:spPr>
      </p:pic>
      <p:pic>
        <p:nvPicPr>
          <p:cNvPr id="14" name="Picture 13" descr="Logo&#10;&#10;Description automatically generated">
            <a:extLst>
              <a:ext uri="{FF2B5EF4-FFF2-40B4-BE49-F238E27FC236}">
                <a16:creationId xmlns:a16="http://schemas.microsoft.com/office/drawing/2014/main" id="{098F44EE-571B-8BA0-8962-67FB39C65AE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50474" y="5609431"/>
            <a:ext cx="929485" cy="929485"/>
          </a:xfrm>
          <a:prstGeom prst="rect">
            <a:avLst/>
          </a:prstGeom>
        </p:spPr>
      </p:pic>
    </p:spTree>
    <p:extLst>
      <p:ext uri="{BB962C8B-B14F-4D97-AF65-F5344CB8AC3E}">
        <p14:creationId xmlns:p14="http://schemas.microsoft.com/office/powerpoint/2010/main" val="3932983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6" name="Picture 5" descr="A white background with black and white clouds&#10;&#10;Description automatically generated">
            <a:extLst>
              <a:ext uri="{FF2B5EF4-FFF2-40B4-BE49-F238E27FC236}">
                <a16:creationId xmlns:a16="http://schemas.microsoft.com/office/drawing/2014/main" id="{E65628B9-8056-1A7A-DB6D-99E0FA81EE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217218" cy="6858000"/>
          </a:xfrm>
          <a:prstGeom prst="rect">
            <a:avLst/>
          </a:prstGeom>
        </p:spPr>
      </p:pic>
    </p:spTree>
    <p:extLst>
      <p:ext uri="{BB962C8B-B14F-4D97-AF65-F5344CB8AC3E}">
        <p14:creationId xmlns:p14="http://schemas.microsoft.com/office/powerpoint/2010/main" val="4011560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3" name="Picture 2" descr="A close up of a woven basket&#10;&#10;Description automatically generated">
            <a:extLst>
              <a:ext uri="{FF2B5EF4-FFF2-40B4-BE49-F238E27FC236}">
                <a16:creationId xmlns:a16="http://schemas.microsoft.com/office/drawing/2014/main" id="{8A8811CB-C242-F9BB-C87D-C6E65BF9B6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2938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5" name="Picture 4" descr="A white background with black and white clouds&#10;&#10;Description automatically generated">
            <a:extLst>
              <a:ext uri="{FF2B5EF4-FFF2-40B4-BE49-F238E27FC236}">
                <a16:creationId xmlns:a16="http://schemas.microsoft.com/office/drawing/2014/main" id="{BED81F65-3581-8193-866C-915A324FB2A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039193" cy="6858000"/>
          </a:xfrm>
          <a:prstGeom prst="rect">
            <a:avLst/>
          </a:prstGeom>
        </p:spPr>
      </p:pic>
    </p:spTree>
    <p:extLst>
      <p:ext uri="{BB962C8B-B14F-4D97-AF65-F5344CB8AC3E}">
        <p14:creationId xmlns:p14="http://schemas.microsoft.com/office/powerpoint/2010/main" val="3337205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E526E-C25E-0D4F-A4CC-2B7B6FD280C0}"/>
              </a:ext>
            </a:extLst>
          </p:cNvPr>
          <p:cNvSpPr/>
          <p:nvPr userDrawn="1"/>
        </p:nvSpPr>
        <p:spPr>
          <a:xfrm>
            <a:off x="541014" y="1484181"/>
            <a:ext cx="5755102" cy="646331"/>
          </a:xfrm>
          <a:prstGeom prst="rect">
            <a:avLst/>
          </a:prstGeom>
        </p:spPr>
        <p:txBody>
          <a:bodyPr wrap="none">
            <a:spAutoFit/>
          </a:bodyPr>
          <a:lstStyle/>
          <a:p>
            <a:pPr algn="r"/>
            <a:r>
              <a:rPr lang="en-US" sz="3600" b="1">
                <a:solidFill>
                  <a:schemeClr val="bg1"/>
                </a:solidFill>
                <a:latin typeface="Source Sans Pro" panose="020B0503030403020204" pitchFamily="34" charset="0"/>
              </a:rPr>
              <a:t>Bureau of Indian Education</a:t>
            </a:r>
          </a:p>
        </p:txBody>
      </p:sp>
      <p:sp>
        <p:nvSpPr>
          <p:cNvPr id="12" name="Rectangle 11">
            <a:extLst>
              <a:ext uri="{FF2B5EF4-FFF2-40B4-BE49-F238E27FC236}">
                <a16:creationId xmlns:a16="http://schemas.microsoft.com/office/drawing/2014/main" id="{22071A8B-DFE3-CD47-B415-E77A27801CE6}"/>
              </a:ext>
            </a:extLst>
          </p:cNvPr>
          <p:cNvSpPr/>
          <p:nvPr userDrawn="1"/>
        </p:nvSpPr>
        <p:spPr>
          <a:xfrm>
            <a:off x="-1150583" y="1026169"/>
            <a:ext cx="6177460" cy="461665"/>
          </a:xfrm>
          <a:prstGeom prst="rect">
            <a:avLst/>
          </a:prstGeom>
        </p:spPr>
        <p:txBody>
          <a:bodyPr wrap="square">
            <a:spAutoFit/>
          </a:bodyPr>
          <a:lstStyle/>
          <a:p>
            <a:pPr algn="r"/>
            <a:r>
              <a:rPr lang="en-US" sz="2400" b="1">
                <a:solidFill>
                  <a:schemeClr val="bg1"/>
                </a:solidFill>
                <a:latin typeface="Source Sans Pro" panose="020B0503030403020204" pitchFamily="34" charset="0"/>
              </a:rPr>
              <a:t>U.S. Department of the Interior</a:t>
            </a:r>
          </a:p>
        </p:txBody>
      </p:sp>
      <p:pic>
        <p:nvPicPr>
          <p:cNvPr id="6" name="Picture 5" descr="A close-up of a white background&#10;&#10;Description automatically generated">
            <a:extLst>
              <a:ext uri="{FF2B5EF4-FFF2-40B4-BE49-F238E27FC236}">
                <a16:creationId xmlns:a16="http://schemas.microsoft.com/office/drawing/2014/main" id="{344C034A-24AC-3FBD-0E84-29F9E99851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026169"/>
          </a:xfrm>
          <a:prstGeom prst="rect">
            <a:avLst/>
          </a:prstGeom>
        </p:spPr>
      </p:pic>
    </p:spTree>
    <p:extLst>
      <p:ext uri="{BB962C8B-B14F-4D97-AF65-F5344CB8AC3E}">
        <p14:creationId xmlns:p14="http://schemas.microsoft.com/office/powerpoint/2010/main" val="2359230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E526E-C25E-0D4F-A4CC-2B7B6FD280C0}"/>
              </a:ext>
            </a:extLst>
          </p:cNvPr>
          <p:cNvSpPr/>
          <p:nvPr userDrawn="1"/>
        </p:nvSpPr>
        <p:spPr>
          <a:xfrm>
            <a:off x="541014" y="1484181"/>
            <a:ext cx="5755102" cy="646331"/>
          </a:xfrm>
          <a:prstGeom prst="rect">
            <a:avLst/>
          </a:prstGeom>
        </p:spPr>
        <p:txBody>
          <a:bodyPr wrap="none">
            <a:spAutoFit/>
          </a:bodyPr>
          <a:lstStyle/>
          <a:p>
            <a:pPr algn="r"/>
            <a:r>
              <a:rPr lang="en-US" sz="3600" b="1">
                <a:solidFill>
                  <a:schemeClr val="bg1"/>
                </a:solidFill>
                <a:latin typeface="Source Sans Pro" panose="020B0503030403020204" pitchFamily="34" charset="0"/>
              </a:rPr>
              <a:t>Bureau of Indian Education</a:t>
            </a:r>
          </a:p>
        </p:txBody>
      </p:sp>
      <p:sp>
        <p:nvSpPr>
          <p:cNvPr id="12" name="Rectangle 11">
            <a:extLst>
              <a:ext uri="{FF2B5EF4-FFF2-40B4-BE49-F238E27FC236}">
                <a16:creationId xmlns:a16="http://schemas.microsoft.com/office/drawing/2014/main" id="{22071A8B-DFE3-CD47-B415-E77A27801CE6}"/>
              </a:ext>
            </a:extLst>
          </p:cNvPr>
          <p:cNvSpPr/>
          <p:nvPr userDrawn="1"/>
        </p:nvSpPr>
        <p:spPr>
          <a:xfrm>
            <a:off x="-1150583" y="1026169"/>
            <a:ext cx="6177460" cy="461665"/>
          </a:xfrm>
          <a:prstGeom prst="rect">
            <a:avLst/>
          </a:prstGeom>
        </p:spPr>
        <p:txBody>
          <a:bodyPr wrap="square">
            <a:spAutoFit/>
          </a:bodyPr>
          <a:lstStyle/>
          <a:p>
            <a:pPr algn="r"/>
            <a:r>
              <a:rPr lang="en-US" sz="2400" b="1">
                <a:solidFill>
                  <a:schemeClr val="bg1"/>
                </a:solidFill>
                <a:latin typeface="Source Sans Pro" panose="020B0503030403020204" pitchFamily="34" charset="0"/>
              </a:rPr>
              <a:t>U.S. Department of the Interior</a:t>
            </a:r>
          </a:p>
        </p:txBody>
      </p:sp>
      <p:sp>
        <p:nvSpPr>
          <p:cNvPr id="2" name="Rectangle 1">
            <a:extLst>
              <a:ext uri="{FF2B5EF4-FFF2-40B4-BE49-F238E27FC236}">
                <a16:creationId xmlns:a16="http://schemas.microsoft.com/office/drawing/2014/main" id="{15932163-B90A-9B44-F03F-C0C22335F257}"/>
              </a:ext>
            </a:extLst>
          </p:cNvPr>
          <p:cNvSpPr/>
          <p:nvPr userDrawn="1"/>
        </p:nvSpPr>
        <p:spPr>
          <a:xfrm>
            <a:off x="-167396" y="-20898"/>
            <a:ext cx="12526791" cy="631371"/>
          </a:xfrm>
          <a:prstGeom prst="rect">
            <a:avLst/>
          </a:prstGeom>
          <a:solidFill>
            <a:srgbClr val="376C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136AD68-5E7E-C6BC-E300-26F9C937E3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395" y="453355"/>
            <a:ext cx="12526791" cy="415801"/>
          </a:xfrm>
          <a:prstGeom prst="rect">
            <a:avLst/>
          </a:prstGeom>
        </p:spPr>
      </p:pic>
      <p:pic>
        <p:nvPicPr>
          <p:cNvPr id="4" name="Picture 3" descr="Logo&#10;&#10;Description automatically generated">
            <a:extLst>
              <a:ext uri="{FF2B5EF4-FFF2-40B4-BE49-F238E27FC236}">
                <a16:creationId xmlns:a16="http://schemas.microsoft.com/office/drawing/2014/main" id="{96062BB8-07D6-DB6A-64C6-7F3E6D79A34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11522" y="136521"/>
            <a:ext cx="846640" cy="846640"/>
          </a:xfrm>
          <a:prstGeom prst="rect">
            <a:avLst/>
          </a:prstGeom>
        </p:spPr>
      </p:pic>
    </p:spTree>
    <p:extLst>
      <p:ext uri="{BB962C8B-B14F-4D97-AF65-F5344CB8AC3E}">
        <p14:creationId xmlns:p14="http://schemas.microsoft.com/office/powerpoint/2010/main" val="4059895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erson in a yellow jacket&#10;&#10;Description automatically generated">
            <a:extLst>
              <a:ext uri="{FF2B5EF4-FFF2-40B4-BE49-F238E27FC236}">
                <a16:creationId xmlns:a16="http://schemas.microsoft.com/office/drawing/2014/main" id="{1C3AF241-16BC-4E15-13EF-1CB18E5A1666}"/>
              </a:ext>
            </a:extLst>
          </p:cNvPr>
          <p:cNvPicPr>
            <a:picLocks noChangeAspect="1"/>
          </p:cNvPicPr>
          <p:nvPr userDrawn="1"/>
        </p:nvPicPr>
        <p:blipFill>
          <a:blip r:embed="rId2"/>
          <a:stretch>
            <a:fillRect/>
          </a:stretch>
        </p:blipFill>
        <p:spPr>
          <a:xfrm>
            <a:off x="-58723" y="-67112"/>
            <a:ext cx="12315039" cy="6988029"/>
          </a:xfrm>
          <a:prstGeom prst="rect">
            <a:avLst/>
          </a:prstGeom>
        </p:spPr>
      </p:pic>
      <p:pic>
        <p:nvPicPr>
          <p:cNvPr id="5" name="Picture 4">
            <a:extLst>
              <a:ext uri="{FF2B5EF4-FFF2-40B4-BE49-F238E27FC236}">
                <a16:creationId xmlns:a16="http://schemas.microsoft.com/office/drawing/2014/main" id="{7E740BC5-9F9D-F0EB-508E-39144409CF0C}"/>
              </a:ext>
            </a:extLst>
          </p:cNvPr>
          <p:cNvPicPr>
            <a:picLocks noChangeAspect="1"/>
          </p:cNvPicPr>
          <p:nvPr userDrawn="1"/>
        </p:nvPicPr>
        <p:blipFill>
          <a:blip r:embed="rId3"/>
          <a:stretch>
            <a:fillRect/>
          </a:stretch>
        </p:blipFill>
        <p:spPr>
          <a:xfrm>
            <a:off x="-366466" y="5362326"/>
            <a:ext cx="1809750" cy="1809750"/>
          </a:xfrm>
          <a:prstGeom prst="rect">
            <a:avLst/>
          </a:prstGeom>
        </p:spPr>
      </p:pic>
      <p:pic>
        <p:nvPicPr>
          <p:cNvPr id="6" name="Picture 5">
            <a:extLst>
              <a:ext uri="{FF2B5EF4-FFF2-40B4-BE49-F238E27FC236}">
                <a16:creationId xmlns:a16="http://schemas.microsoft.com/office/drawing/2014/main" id="{B9C6B381-BAFB-F07F-34D1-10DD85D5CBB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rot="10800000" flipH="1">
            <a:off x="746059" y="6207751"/>
            <a:ext cx="3001908" cy="401205"/>
          </a:xfrm>
          <a:prstGeom prst="rect">
            <a:avLst/>
          </a:prstGeom>
        </p:spPr>
      </p:pic>
      <p:pic>
        <p:nvPicPr>
          <p:cNvPr id="7" name="Picture 6">
            <a:extLst>
              <a:ext uri="{FF2B5EF4-FFF2-40B4-BE49-F238E27FC236}">
                <a16:creationId xmlns:a16="http://schemas.microsoft.com/office/drawing/2014/main" id="{A8030BD3-CCB2-0BD7-B925-6597B49F95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flipH="1">
            <a:off x="208304" y="4542693"/>
            <a:ext cx="329451" cy="2315307"/>
          </a:xfrm>
          <a:prstGeom prst="rect">
            <a:avLst/>
          </a:prstGeom>
        </p:spPr>
      </p:pic>
    </p:spTree>
    <p:extLst>
      <p:ext uri="{BB962C8B-B14F-4D97-AF65-F5344CB8AC3E}">
        <p14:creationId xmlns:p14="http://schemas.microsoft.com/office/powerpoint/2010/main" val="13748322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1" name="Picture 10" descr="A green chalkboard with white text&#10;&#10;Description automatically generated">
            <a:extLst>
              <a:ext uri="{FF2B5EF4-FFF2-40B4-BE49-F238E27FC236}">
                <a16:creationId xmlns:a16="http://schemas.microsoft.com/office/drawing/2014/main" id="{CDF8D69C-37A1-904B-4AFF-88472A91DC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31546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EDFDAE-A1EA-66FE-F31A-B32AD84F1D5F}"/>
              </a:ext>
            </a:extLst>
          </p:cNvPr>
          <p:cNvSpPr/>
          <p:nvPr userDrawn="1"/>
        </p:nvSpPr>
        <p:spPr>
          <a:xfrm>
            <a:off x="11425364" y="-20898"/>
            <a:ext cx="846640" cy="6878898"/>
          </a:xfrm>
          <a:prstGeom prst="rect">
            <a:avLst/>
          </a:prstGeom>
          <a:solidFill>
            <a:srgbClr val="CE83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5513183-2F81-5658-4900-85D3D1F0C2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6099151" y="3434227"/>
            <a:ext cx="10652424" cy="353585"/>
          </a:xfrm>
          <a:prstGeom prst="rect">
            <a:avLst/>
          </a:prstGeom>
        </p:spPr>
      </p:pic>
      <p:pic>
        <p:nvPicPr>
          <p:cNvPr id="11" name="Picture 10" descr="Logo&#10;&#10;Description automatically generated">
            <a:extLst>
              <a:ext uri="{FF2B5EF4-FFF2-40B4-BE49-F238E27FC236}">
                <a16:creationId xmlns:a16="http://schemas.microsoft.com/office/drawing/2014/main" id="{24FC1ADB-24F5-04D9-91CE-AE9BE2CA6F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02044" y="181270"/>
            <a:ext cx="846640" cy="846640"/>
          </a:xfrm>
          <a:prstGeom prst="rect">
            <a:avLst/>
          </a:prstGeom>
        </p:spPr>
      </p:pic>
      <p:sp>
        <p:nvSpPr>
          <p:cNvPr id="2" name="Picture Placeholder 7">
            <a:extLst>
              <a:ext uri="{FF2B5EF4-FFF2-40B4-BE49-F238E27FC236}">
                <a16:creationId xmlns:a16="http://schemas.microsoft.com/office/drawing/2014/main" id="{38755A5E-E16D-CBB7-272A-78ADF3F159A9}"/>
              </a:ext>
            </a:extLst>
          </p:cNvPr>
          <p:cNvSpPr>
            <a:spLocks noGrp="1"/>
          </p:cNvSpPr>
          <p:nvPr>
            <p:ph type="pic" sz="quarter" idx="10" hasCustomPrompt="1"/>
          </p:nvPr>
        </p:nvSpPr>
        <p:spPr>
          <a:xfrm>
            <a:off x="2508353" y="2195182"/>
            <a:ext cx="2462486" cy="329239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Source Sans Pro" panose="020B0503030403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picture</a:t>
            </a:r>
          </a:p>
        </p:txBody>
      </p:sp>
      <p:sp>
        <p:nvSpPr>
          <p:cNvPr id="3" name="Picture Placeholder 8">
            <a:extLst>
              <a:ext uri="{FF2B5EF4-FFF2-40B4-BE49-F238E27FC236}">
                <a16:creationId xmlns:a16="http://schemas.microsoft.com/office/drawing/2014/main" id="{8388D049-A94B-01F6-EDD8-3BA99B552AD6}"/>
              </a:ext>
            </a:extLst>
          </p:cNvPr>
          <p:cNvSpPr>
            <a:spLocks noGrp="1"/>
          </p:cNvSpPr>
          <p:nvPr>
            <p:ph type="pic" sz="quarter" idx="11" hasCustomPrompt="1"/>
          </p:nvPr>
        </p:nvSpPr>
        <p:spPr>
          <a:xfrm>
            <a:off x="7245247" y="2195182"/>
            <a:ext cx="2462486" cy="326581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Source Sans Pro" panose="020B0503030403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picture</a:t>
            </a:r>
          </a:p>
        </p:txBody>
      </p:sp>
      <p:sp>
        <p:nvSpPr>
          <p:cNvPr id="4" name="Text Placeholder 7">
            <a:extLst>
              <a:ext uri="{FF2B5EF4-FFF2-40B4-BE49-F238E27FC236}">
                <a16:creationId xmlns:a16="http://schemas.microsoft.com/office/drawing/2014/main" id="{D83E31C4-8BA5-682E-D166-D5FA0E4FD13B}"/>
              </a:ext>
            </a:extLst>
          </p:cNvPr>
          <p:cNvSpPr>
            <a:spLocks noGrp="1"/>
          </p:cNvSpPr>
          <p:nvPr>
            <p:ph type="body" sz="quarter" idx="13" hasCustomPrompt="1"/>
          </p:nvPr>
        </p:nvSpPr>
        <p:spPr>
          <a:xfrm>
            <a:off x="2508353" y="5772204"/>
            <a:ext cx="2462486" cy="801165"/>
          </a:xfrm>
        </p:spPr>
        <p:txBody>
          <a:bodyPr/>
          <a:lstStyle>
            <a:lvl1pPr marL="0" indent="0">
              <a:lnSpc>
                <a:spcPct val="80000"/>
              </a:lnSpc>
              <a:buNone/>
              <a:defRPr sz="1600" b="1">
                <a:latin typeface="Source Sans Pro" panose="020B0503030403020204" pitchFamily="34" charset="0"/>
              </a:defRPr>
            </a:lvl1pPr>
            <a:lvl2pPr marL="0" indent="0">
              <a:lnSpc>
                <a:spcPct val="80000"/>
              </a:lnSpc>
              <a:buNone/>
              <a:defRPr sz="1600">
                <a:solidFill>
                  <a:schemeClr val="tx1"/>
                </a:solidFill>
                <a:latin typeface="Source Sans Pro" panose="020B0503030403020204" pitchFamily="34" charset="0"/>
              </a:defRPr>
            </a:lvl2pPr>
          </a:lstStyle>
          <a:p>
            <a:pPr lvl="0"/>
            <a:r>
              <a:rPr lang="en-US"/>
              <a:t>Name</a:t>
            </a:r>
          </a:p>
          <a:p>
            <a:pPr lvl="1"/>
            <a:r>
              <a:rPr lang="en-US"/>
              <a:t>Organization</a:t>
            </a:r>
          </a:p>
          <a:p>
            <a:pPr lvl="1"/>
            <a:r>
              <a:rPr lang="en-US"/>
              <a:t>Position/Title</a:t>
            </a:r>
          </a:p>
        </p:txBody>
      </p:sp>
      <p:sp>
        <p:nvSpPr>
          <p:cNvPr id="13" name="Text Placeholder 7">
            <a:extLst>
              <a:ext uri="{FF2B5EF4-FFF2-40B4-BE49-F238E27FC236}">
                <a16:creationId xmlns:a16="http://schemas.microsoft.com/office/drawing/2014/main" id="{74F10B29-4777-A1AF-BCFF-98E12DBC992F}"/>
              </a:ext>
            </a:extLst>
          </p:cNvPr>
          <p:cNvSpPr>
            <a:spLocks noGrp="1"/>
          </p:cNvSpPr>
          <p:nvPr>
            <p:ph type="body" sz="quarter" idx="14" hasCustomPrompt="1"/>
          </p:nvPr>
        </p:nvSpPr>
        <p:spPr>
          <a:xfrm>
            <a:off x="7221163" y="5774652"/>
            <a:ext cx="2486570" cy="801165"/>
          </a:xfrm>
        </p:spPr>
        <p:txBody>
          <a:bodyPr/>
          <a:lstStyle>
            <a:lvl1pPr marL="0" indent="0">
              <a:lnSpc>
                <a:spcPct val="80000"/>
              </a:lnSpc>
              <a:buNone/>
              <a:defRPr sz="1600" b="1">
                <a:latin typeface="Source Sans Pro" panose="020B0503030403020204" pitchFamily="34" charset="0"/>
              </a:defRPr>
            </a:lvl1pPr>
            <a:lvl2pPr marL="0" indent="0">
              <a:lnSpc>
                <a:spcPct val="80000"/>
              </a:lnSpc>
              <a:buNone/>
              <a:defRPr sz="1600">
                <a:solidFill>
                  <a:schemeClr val="tx1"/>
                </a:solidFill>
                <a:latin typeface="Source Sans Pro" panose="020B0503030403020204" pitchFamily="34" charset="0"/>
              </a:defRPr>
            </a:lvl2pPr>
          </a:lstStyle>
          <a:p>
            <a:pPr lvl="0"/>
            <a:r>
              <a:rPr lang="en-US"/>
              <a:t>Name</a:t>
            </a:r>
          </a:p>
          <a:p>
            <a:pPr lvl="1"/>
            <a:r>
              <a:rPr lang="en-US"/>
              <a:t>Organization</a:t>
            </a:r>
          </a:p>
          <a:p>
            <a:pPr lvl="1"/>
            <a:r>
              <a:rPr lang="en-US"/>
              <a:t>Position/Title</a:t>
            </a:r>
          </a:p>
        </p:txBody>
      </p:sp>
      <p:sp>
        <p:nvSpPr>
          <p:cNvPr id="14" name="Title 1">
            <a:extLst>
              <a:ext uri="{FF2B5EF4-FFF2-40B4-BE49-F238E27FC236}">
                <a16:creationId xmlns:a16="http://schemas.microsoft.com/office/drawing/2014/main" id="{8B836C80-CE9E-28A2-2041-87193A4730B1}"/>
              </a:ext>
            </a:extLst>
          </p:cNvPr>
          <p:cNvSpPr>
            <a:spLocks noGrp="1"/>
          </p:cNvSpPr>
          <p:nvPr>
            <p:ph type="title"/>
          </p:nvPr>
        </p:nvSpPr>
        <p:spPr>
          <a:xfrm>
            <a:off x="838200" y="876823"/>
            <a:ext cx="8869533" cy="813867"/>
          </a:xfrm>
        </p:spPr>
        <p:txBody>
          <a:bodyPr/>
          <a:lstStyle>
            <a:lvl1pPr>
              <a:defRPr>
                <a:latin typeface="Source Sans Pro" panose="020B0503030403020204" pitchFamily="34" charset="0"/>
              </a:defRPr>
            </a:lvl1pPr>
          </a:lstStyle>
          <a:p>
            <a:r>
              <a:rPr lang="en-US"/>
              <a:t>Click to edit Master title style</a:t>
            </a:r>
          </a:p>
        </p:txBody>
      </p:sp>
    </p:spTree>
    <p:extLst>
      <p:ext uri="{BB962C8B-B14F-4D97-AF65-F5344CB8AC3E}">
        <p14:creationId xmlns:p14="http://schemas.microsoft.com/office/powerpoint/2010/main" val="2795692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F8F4E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08E50B-5E73-449C-3DC0-7645FFFC8B6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23626" y="536338"/>
            <a:ext cx="11566070" cy="6391054"/>
          </a:xfrm>
          <a:prstGeom prst="rect">
            <a:avLst/>
          </a:prstGeom>
        </p:spPr>
      </p:pic>
      <p:sp>
        <p:nvSpPr>
          <p:cNvPr id="2" name="TextBox 1">
            <a:extLst>
              <a:ext uri="{FF2B5EF4-FFF2-40B4-BE49-F238E27FC236}">
                <a16:creationId xmlns:a16="http://schemas.microsoft.com/office/drawing/2014/main" id="{9FAB8C3A-7310-07C7-4018-8585AC56E8FD}"/>
              </a:ext>
            </a:extLst>
          </p:cNvPr>
          <p:cNvSpPr txBox="1"/>
          <p:nvPr userDrawn="1"/>
        </p:nvSpPr>
        <p:spPr>
          <a:xfrm>
            <a:off x="6161550" y="4540411"/>
            <a:ext cx="5724576" cy="1569660"/>
          </a:xfrm>
          <a:prstGeom prst="rect">
            <a:avLst/>
          </a:prstGeom>
          <a:noFill/>
        </p:spPr>
        <p:txBody>
          <a:bodyPr wrap="square" rtlCol="0">
            <a:spAutoFit/>
          </a:bodyPr>
          <a:lstStyle/>
          <a:p>
            <a:r>
              <a:rPr lang="en-US" sz="2400" b="0" i="0">
                <a:solidFill>
                  <a:srgbClr val="F8F4E8"/>
                </a:solidFill>
                <a:effectLst/>
                <a:latin typeface="+mn-lt"/>
              </a:rPr>
              <a:t>Currently, there are 183 Bureau-funded elementary and secondary schools, located on 64 reservations in 23 states, serving approximately 45,000 Indigenous students. </a:t>
            </a:r>
            <a:endParaRPr lang="en-US" sz="2400" b="1">
              <a:solidFill>
                <a:srgbClr val="F8F4E8"/>
              </a:solidFill>
              <a:latin typeface="+mn-lt"/>
            </a:endParaRPr>
          </a:p>
        </p:txBody>
      </p:sp>
      <p:grpSp>
        <p:nvGrpSpPr>
          <p:cNvPr id="7" name="Group 6">
            <a:extLst>
              <a:ext uri="{FF2B5EF4-FFF2-40B4-BE49-F238E27FC236}">
                <a16:creationId xmlns:a16="http://schemas.microsoft.com/office/drawing/2014/main" id="{50D369C1-EA31-45E1-E642-6D3DFFDC90B8}"/>
              </a:ext>
            </a:extLst>
          </p:cNvPr>
          <p:cNvGrpSpPr/>
          <p:nvPr userDrawn="1"/>
        </p:nvGrpSpPr>
        <p:grpSpPr>
          <a:xfrm>
            <a:off x="6008079" y="293682"/>
            <a:ext cx="4744294" cy="3135318"/>
            <a:chOff x="9033566" y="267428"/>
            <a:chExt cx="2220977" cy="1393329"/>
          </a:xfrm>
        </p:grpSpPr>
        <p:pic>
          <p:nvPicPr>
            <p:cNvPr id="5" name="Picture 4" descr="A picture containing text, queen, vector graphics, sign&#10;&#10;Description automatically generated">
              <a:extLst>
                <a:ext uri="{FF2B5EF4-FFF2-40B4-BE49-F238E27FC236}">
                  <a16:creationId xmlns:a16="http://schemas.microsoft.com/office/drawing/2014/main" id="{2D12255F-BDD1-B5CF-2431-0081946D4F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12415" y="267428"/>
              <a:ext cx="1263278" cy="1265635"/>
            </a:xfrm>
            <a:prstGeom prst="rect">
              <a:avLst/>
            </a:prstGeom>
          </p:spPr>
        </p:pic>
        <p:sp>
          <p:nvSpPr>
            <p:cNvPr id="6" name="TextBox 5">
              <a:extLst>
                <a:ext uri="{FF2B5EF4-FFF2-40B4-BE49-F238E27FC236}">
                  <a16:creationId xmlns:a16="http://schemas.microsoft.com/office/drawing/2014/main" id="{441CD344-2C5D-9517-297A-94A5181BE31E}"/>
                </a:ext>
              </a:extLst>
            </p:cNvPr>
            <p:cNvSpPr txBox="1"/>
            <p:nvPr userDrawn="1"/>
          </p:nvSpPr>
          <p:spPr>
            <a:xfrm>
              <a:off x="9033566" y="1552944"/>
              <a:ext cx="2220977" cy="107813"/>
            </a:xfrm>
            <a:prstGeom prst="rect">
              <a:avLst/>
            </a:prstGeom>
            <a:noFill/>
          </p:spPr>
          <p:txBody>
            <a:bodyPr wrap="square" rtlCol="0">
              <a:spAutoFit/>
            </a:bodyPr>
            <a:lstStyle/>
            <a:p>
              <a:pPr algn="ctr"/>
              <a:r>
                <a:rPr lang="en-US" sz="1200" b="1" err="1"/>
                <a:t>www.bie.edu</a:t>
              </a:r>
              <a:r>
                <a:rPr lang="en-US" sz="1200" b="1"/>
                <a:t>/schools/directory</a:t>
              </a:r>
            </a:p>
          </p:txBody>
        </p:sp>
      </p:grpSp>
      <p:pic>
        <p:nvPicPr>
          <p:cNvPr id="12" name="Picture 11">
            <a:extLst>
              <a:ext uri="{FF2B5EF4-FFF2-40B4-BE49-F238E27FC236}">
                <a16:creationId xmlns:a16="http://schemas.microsoft.com/office/drawing/2014/main" id="{C177E781-EC98-A43E-104A-200273583E9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5" y="-1"/>
            <a:ext cx="6745986" cy="2074985"/>
          </a:xfrm>
          <a:prstGeom prst="rect">
            <a:avLst/>
          </a:prstGeom>
        </p:spPr>
      </p:pic>
      <p:pic>
        <p:nvPicPr>
          <p:cNvPr id="4" name="Picture 3">
            <a:extLst>
              <a:ext uri="{FF2B5EF4-FFF2-40B4-BE49-F238E27FC236}">
                <a16:creationId xmlns:a16="http://schemas.microsoft.com/office/drawing/2014/main" id="{00030610-58E5-C8ED-E667-66A95F147483}"/>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2715255" y="1148778"/>
            <a:ext cx="2028856" cy="813370"/>
          </a:xfrm>
          <a:prstGeom prst="rect">
            <a:avLst/>
          </a:prstGeom>
        </p:spPr>
      </p:pic>
      <p:pic>
        <p:nvPicPr>
          <p:cNvPr id="8" name="Picture 7">
            <a:extLst>
              <a:ext uri="{FF2B5EF4-FFF2-40B4-BE49-F238E27FC236}">
                <a16:creationId xmlns:a16="http://schemas.microsoft.com/office/drawing/2014/main" id="{C04AC830-BF95-E3E4-C6BA-6EFCDCD4F15B}"/>
              </a:ext>
            </a:extLst>
          </p:cNvPr>
          <p:cNvPicPr>
            <a:picLocks noChangeAspect="1"/>
          </p:cNvPicPr>
          <p:nvPr userDrawn="1"/>
        </p:nvPicPr>
        <p:blipFill>
          <a:blip r:embed="rId6"/>
          <a:stretch>
            <a:fillRect/>
          </a:stretch>
        </p:blipFill>
        <p:spPr>
          <a:xfrm>
            <a:off x="3988240" y="1945888"/>
            <a:ext cx="965200" cy="38100"/>
          </a:xfrm>
          <a:prstGeom prst="rect">
            <a:avLst/>
          </a:prstGeom>
        </p:spPr>
      </p:pic>
      <p:pic>
        <p:nvPicPr>
          <p:cNvPr id="10" name="Picture 9">
            <a:extLst>
              <a:ext uri="{FF2B5EF4-FFF2-40B4-BE49-F238E27FC236}">
                <a16:creationId xmlns:a16="http://schemas.microsoft.com/office/drawing/2014/main" id="{DEB96831-9558-8B81-D47F-B0BC991D029A}"/>
              </a:ext>
            </a:extLst>
          </p:cNvPr>
          <p:cNvPicPr>
            <a:picLocks noChangeAspect="1"/>
          </p:cNvPicPr>
          <p:nvPr userDrawn="1"/>
        </p:nvPicPr>
        <p:blipFill>
          <a:blip r:embed="rId7"/>
          <a:srcRect/>
          <a:stretch/>
        </p:blipFill>
        <p:spPr>
          <a:xfrm>
            <a:off x="1465355" y="2304397"/>
            <a:ext cx="4004205" cy="28479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1247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8F4E8"/>
        </a:solidFill>
        <a:effectLst/>
      </p:bgPr>
    </p:bg>
    <p:spTree>
      <p:nvGrpSpPr>
        <p:cNvPr id="1" name=""/>
        <p:cNvGrpSpPr/>
        <p:nvPr/>
      </p:nvGrpSpPr>
      <p:grpSpPr>
        <a:xfrm>
          <a:off x="0" y="0"/>
          <a:ext cx="0" cy="0"/>
          <a:chOff x="0" y="0"/>
          <a:chExt cx="0" cy="0"/>
        </a:xfrm>
      </p:grpSpPr>
      <p:pic>
        <p:nvPicPr>
          <p:cNvPr id="5" name="Picture 4" descr="A map of the united states&#10;&#10;Description automatically generated">
            <a:extLst>
              <a:ext uri="{FF2B5EF4-FFF2-40B4-BE49-F238E27FC236}">
                <a16:creationId xmlns:a16="http://schemas.microsoft.com/office/drawing/2014/main" id="{A0937367-D725-983D-4249-11EBAD33D1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93"/>
            <a:ext cx="12192000" cy="6856013"/>
          </a:xfrm>
          <a:prstGeom prst="rect">
            <a:avLst/>
          </a:prstGeom>
        </p:spPr>
      </p:pic>
    </p:spTree>
    <p:extLst>
      <p:ext uri="{BB962C8B-B14F-4D97-AF65-F5344CB8AC3E}">
        <p14:creationId xmlns:p14="http://schemas.microsoft.com/office/powerpoint/2010/main" val="140475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child holding a bag&#10;&#10;Description automatically generated">
            <a:extLst>
              <a:ext uri="{FF2B5EF4-FFF2-40B4-BE49-F238E27FC236}">
                <a16:creationId xmlns:a16="http://schemas.microsoft.com/office/drawing/2014/main" id="{9C29E72E-D01C-BE1E-B619-D1AB2D6FBF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4350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7_Blank">
    <p:bg>
      <p:bgPr>
        <a:solidFill>
          <a:srgbClr val="F8F4E8"/>
        </a:solidFill>
        <a:effectLst/>
      </p:bgPr>
    </p:bg>
    <p:spTree>
      <p:nvGrpSpPr>
        <p:cNvPr id="1" name=""/>
        <p:cNvGrpSpPr/>
        <p:nvPr/>
      </p:nvGrpSpPr>
      <p:grpSpPr>
        <a:xfrm>
          <a:off x="0" y="0"/>
          <a:ext cx="0" cy="0"/>
          <a:chOff x="0" y="0"/>
          <a:chExt cx="0" cy="0"/>
        </a:xfrm>
      </p:grpSpPr>
      <p:pic>
        <p:nvPicPr>
          <p:cNvPr id="7" name="Picture 6" descr="A map of the united states with blue and orange dots&#10;&#10;Description automatically generated">
            <a:extLst>
              <a:ext uri="{FF2B5EF4-FFF2-40B4-BE49-F238E27FC236}">
                <a16:creationId xmlns:a16="http://schemas.microsoft.com/office/drawing/2014/main" id="{9997EEC9-A0E4-8A08-454A-E0CA64EAB2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93"/>
            <a:ext cx="12192000" cy="6856013"/>
          </a:xfrm>
          <a:prstGeom prst="rect">
            <a:avLst/>
          </a:prstGeom>
        </p:spPr>
      </p:pic>
    </p:spTree>
    <p:extLst>
      <p:ext uri="{BB962C8B-B14F-4D97-AF65-F5344CB8AC3E}">
        <p14:creationId xmlns:p14="http://schemas.microsoft.com/office/powerpoint/2010/main" val="3534868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8_Blank">
    <p:bg>
      <p:bgPr>
        <a:solidFill>
          <a:srgbClr val="F8F4E8"/>
        </a:solidFill>
        <a:effectLst/>
      </p:bgPr>
    </p:bg>
    <p:spTree>
      <p:nvGrpSpPr>
        <p:cNvPr id="1" name=""/>
        <p:cNvGrpSpPr/>
        <p:nvPr/>
      </p:nvGrpSpPr>
      <p:grpSpPr>
        <a:xfrm>
          <a:off x="0" y="0"/>
          <a:ext cx="0" cy="0"/>
          <a:chOff x="0" y="0"/>
          <a:chExt cx="0" cy="0"/>
        </a:xfrm>
      </p:grpSpPr>
      <p:pic>
        <p:nvPicPr>
          <p:cNvPr id="6" name="Picture 5" descr="A map of the united states&#10;&#10;Description automatically generated">
            <a:extLst>
              <a:ext uri="{FF2B5EF4-FFF2-40B4-BE49-F238E27FC236}">
                <a16:creationId xmlns:a16="http://schemas.microsoft.com/office/drawing/2014/main" id="{9CB36A06-1879-DFE8-92AB-E08210FB9A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93"/>
            <a:ext cx="12192000" cy="6856013"/>
          </a:xfrm>
          <a:prstGeom prst="rect">
            <a:avLst/>
          </a:prstGeom>
        </p:spPr>
      </p:pic>
    </p:spTree>
    <p:extLst>
      <p:ext uri="{BB962C8B-B14F-4D97-AF65-F5344CB8AC3E}">
        <p14:creationId xmlns:p14="http://schemas.microsoft.com/office/powerpoint/2010/main" val="2417941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9_Blank">
    <p:bg>
      <p:bgPr>
        <a:solidFill>
          <a:srgbClr val="F8F4E8"/>
        </a:solidFill>
        <a:effectLst/>
      </p:bgPr>
    </p:bg>
    <p:spTree>
      <p:nvGrpSpPr>
        <p:cNvPr id="1" name=""/>
        <p:cNvGrpSpPr/>
        <p:nvPr/>
      </p:nvGrpSpPr>
      <p:grpSpPr>
        <a:xfrm>
          <a:off x="0" y="0"/>
          <a:ext cx="0" cy="0"/>
          <a:chOff x="0" y="0"/>
          <a:chExt cx="0" cy="0"/>
        </a:xfrm>
      </p:grpSpPr>
      <p:pic>
        <p:nvPicPr>
          <p:cNvPr id="9" name="Picture 8" descr="A map of the united states&#10;&#10;Description automatically generated">
            <a:extLst>
              <a:ext uri="{FF2B5EF4-FFF2-40B4-BE49-F238E27FC236}">
                <a16:creationId xmlns:a16="http://schemas.microsoft.com/office/drawing/2014/main" id="{076D6E88-E32C-505D-8D5D-5FAC568805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93"/>
            <a:ext cx="12192000" cy="6856013"/>
          </a:xfrm>
          <a:prstGeom prst="rect">
            <a:avLst/>
          </a:prstGeom>
        </p:spPr>
      </p:pic>
    </p:spTree>
    <p:extLst>
      <p:ext uri="{BB962C8B-B14F-4D97-AF65-F5344CB8AC3E}">
        <p14:creationId xmlns:p14="http://schemas.microsoft.com/office/powerpoint/2010/main" val="2085737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0_Blank">
    <p:bg>
      <p:bgPr>
        <a:solidFill>
          <a:srgbClr val="F8F4E8"/>
        </a:solidFill>
        <a:effectLst/>
      </p:bgPr>
    </p:bg>
    <p:spTree>
      <p:nvGrpSpPr>
        <p:cNvPr id="1" name=""/>
        <p:cNvGrpSpPr/>
        <p:nvPr/>
      </p:nvGrpSpPr>
      <p:grpSpPr>
        <a:xfrm>
          <a:off x="0" y="0"/>
          <a:ext cx="0" cy="0"/>
          <a:chOff x="0" y="0"/>
          <a:chExt cx="0" cy="0"/>
        </a:xfrm>
      </p:grpSpPr>
      <p:pic>
        <p:nvPicPr>
          <p:cNvPr id="7" name="Picture 6" descr="A map of the united states&#10;&#10;Description automatically generated">
            <a:extLst>
              <a:ext uri="{FF2B5EF4-FFF2-40B4-BE49-F238E27FC236}">
                <a16:creationId xmlns:a16="http://schemas.microsoft.com/office/drawing/2014/main" id="{89F4C3F9-A9A7-1FCF-AE28-EA5E620A57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93"/>
            <a:ext cx="12192000" cy="6856013"/>
          </a:xfrm>
          <a:prstGeom prst="rect">
            <a:avLst/>
          </a:prstGeom>
        </p:spPr>
      </p:pic>
    </p:spTree>
    <p:extLst>
      <p:ext uri="{BB962C8B-B14F-4D97-AF65-F5344CB8AC3E}">
        <p14:creationId xmlns:p14="http://schemas.microsoft.com/office/powerpoint/2010/main" val="209179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6_Blank">
    <p:bg>
      <p:bgPr>
        <a:solidFill>
          <a:srgbClr val="F8F4E8"/>
        </a:solidFill>
        <a:effectLst/>
      </p:bgPr>
    </p:bg>
    <p:spTree>
      <p:nvGrpSpPr>
        <p:cNvPr id="1" name=""/>
        <p:cNvGrpSpPr/>
        <p:nvPr/>
      </p:nvGrpSpPr>
      <p:grpSpPr>
        <a:xfrm>
          <a:off x="0" y="0"/>
          <a:ext cx="0" cy="0"/>
          <a:chOff x="0" y="0"/>
          <a:chExt cx="0" cy="0"/>
        </a:xfrm>
      </p:grpSpPr>
      <p:pic>
        <p:nvPicPr>
          <p:cNvPr id="8" name="Picture 7" descr="A map of the united states&#10;&#10;Description automatically generated">
            <a:extLst>
              <a:ext uri="{FF2B5EF4-FFF2-40B4-BE49-F238E27FC236}">
                <a16:creationId xmlns:a16="http://schemas.microsoft.com/office/drawing/2014/main" id="{41787AD9-B311-C8C7-0088-A86AA9AD4D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93"/>
            <a:ext cx="12192000" cy="6856013"/>
          </a:xfrm>
          <a:prstGeom prst="rect">
            <a:avLst/>
          </a:prstGeom>
        </p:spPr>
      </p:pic>
    </p:spTree>
    <p:extLst>
      <p:ext uri="{BB962C8B-B14F-4D97-AF65-F5344CB8AC3E}">
        <p14:creationId xmlns:p14="http://schemas.microsoft.com/office/powerpoint/2010/main" val="2238564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DBC0DC-114B-1E7A-4047-711D7ED011FE}"/>
              </a:ext>
            </a:extLst>
          </p:cNvPr>
          <p:cNvPicPr>
            <a:picLocks noChangeAspect="1"/>
          </p:cNvPicPr>
          <p:nvPr userDrawn="1"/>
        </p:nvPicPr>
        <p:blipFill>
          <a:blip r:embed="rId2"/>
          <a:srcRect/>
          <a:stretch/>
        </p:blipFill>
        <p:spPr>
          <a:xfrm>
            <a:off x="4090" y="0"/>
            <a:ext cx="12191994" cy="6857996"/>
          </a:xfrm>
          <a:prstGeom prst="rect">
            <a:avLst/>
          </a:prstGeom>
        </p:spPr>
      </p:pic>
    </p:spTree>
    <p:extLst>
      <p:ext uri="{BB962C8B-B14F-4D97-AF65-F5344CB8AC3E}">
        <p14:creationId xmlns:p14="http://schemas.microsoft.com/office/powerpoint/2010/main" val="4205611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descr="A group of people standing in a circle&#10;&#10;Description automatically generated">
            <a:extLst>
              <a:ext uri="{FF2B5EF4-FFF2-40B4-BE49-F238E27FC236}">
                <a16:creationId xmlns:a16="http://schemas.microsoft.com/office/drawing/2014/main" id="{5C6633E3-D18C-5BF5-E215-8E56118D4F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0668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10" name="Picture 9" descr="A white background with black dots&#10;&#10;Description automatically generated">
            <a:extLst>
              <a:ext uri="{FF2B5EF4-FFF2-40B4-BE49-F238E27FC236}">
                <a16:creationId xmlns:a16="http://schemas.microsoft.com/office/drawing/2014/main" id="{7797C475-C42F-B50E-DB1C-1D8C5B08C8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71413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328990-B263-E18D-20C5-E33658D229A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667323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1CB577-E0BF-A781-D94B-C301B0D237D9}"/>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176695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 child writing on a book&#10;&#10;Description automatically generated">
            <a:extLst>
              <a:ext uri="{FF2B5EF4-FFF2-40B4-BE49-F238E27FC236}">
                <a16:creationId xmlns:a16="http://schemas.microsoft.com/office/drawing/2014/main" id="{70D73E09-C672-5AFE-D0E0-DCF8AC25A0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07624" y="0"/>
            <a:ext cx="3784375" cy="6858000"/>
          </a:xfrm>
          <a:prstGeom prst="rect">
            <a:avLst/>
          </a:prstGeom>
        </p:spPr>
      </p:pic>
    </p:spTree>
    <p:extLst>
      <p:ext uri="{BB962C8B-B14F-4D97-AF65-F5344CB8AC3E}">
        <p14:creationId xmlns:p14="http://schemas.microsoft.com/office/powerpoint/2010/main" val="1211367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0E1E0-70CC-B195-23A7-0FAD0E7CE139}"/>
              </a:ext>
            </a:extLst>
          </p:cNvPr>
          <p:cNvPicPr>
            <a:picLocks noChangeAspect="1"/>
          </p:cNvPicPr>
          <p:nvPr userDrawn="1"/>
        </p:nvPicPr>
        <p:blipFill>
          <a:blip r:embed="rId2"/>
          <a:srcRect/>
          <a:stretch/>
        </p:blipFill>
        <p:spPr>
          <a:xfrm>
            <a:off x="-56644" y="0"/>
            <a:ext cx="12320614" cy="6900863"/>
          </a:xfrm>
          <a:prstGeom prst="rect">
            <a:avLst/>
          </a:prstGeom>
        </p:spPr>
      </p:pic>
    </p:spTree>
    <p:extLst>
      <p:ext uri="{BB962C8B-B14F-4D97-AF65-F5344CB8AC3E}">
        <p14:creationId xmlns:p14="http://schemas.microsoft.com/office/powerpoint/2010/main" val="2619148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678E35D6-9E25-2748-8592-0D4EE4C5EE01}"/>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888205" y="914400"/>
            <a:ext cx="10415589" cy="5943600"/>
          </a:xfrm>
          <a:prstGeom prst="rect">
            <a:avLst/>
          </a:prstGeom>
        </p:spPr>
      </p:pic>
      <p:pic>
        <p:nvPicPr>
          <p:cNvPr id="2" name="Picture 1">
            <a:extLst>
              <a:ext uri="{FF2B5EF4-FFF2-40B4-BE49-F238E27FC236}">
                <a16:creationId xmlns:a16="http://schemas.microsoft.com/office/drawing/2014/main" id="{2DFA8DF1-EA73-2F2E-C8EF-6F08C8BA25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6959" y="442082"/>
            <a:ext cx="12442373" cy="413000"/>
          </a:xfrm>
          <a:prstGeom prst="rect">
            <a:avLst/>
          </a:prstGeom>
        </p:spPr>
      </p:pic>
      <p:pic>
        <p:nvPicPr>
          <p:cNvPr id="3" name="Picture 2" descr="Logo&#10;&#10;Description automatically generated">
            <a:extLst>
              <a:ext uri="{FF2B5EF4-FFF2-40B4-BE49-F238E27FC236}">
                <a16:creationId xmlns:a16="http://schemas.microsoft.com/office/drawing/2014/main" id="{10153172-CED2-5533-0CBB-4C378AF7653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24456" y="156912"/>
            <a:ext cx="1091541" cy="1091541"/>
          </a:xfrm>
          <a:prstGeom prst="rect">
            <a:avLst/>
          </a:prstGeom>
        </p:spPr>
      </p:pic>
    </p:spTree>
    <p:extLst>
      <p:ext uri="{BB962C8B-B14F-4D97-AF65-F5344CB8AC3E}">
        <p14:creationId xmlns:p14="http://schemas.microsoft.com/office/powerpoint/2010/main" val="3516274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erson wearing a blue robe&#10;&#10;Description automatically generated">
            <a:extLst>
              <a:ext uri="{FF2B5EF4-FFF2-40B4-BE49-F238E27FC236}">
                <a16:creationId xmlns:a16="http://schemas.microsoft.com/office/drawing/2014/main" id="{641D440E-52BE-DA29-F44D-9E7D5A953A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14649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626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3" name="Picture 2" descr="A close-up of a logo&#10;&#10;Description automatically generated">
            <a:extLst>
              <a:ext uri="{FF2B5EF4-FFF2-40B4-BE49-F238E27FC236}">
                <a16:creationId xmlns:a16="http://schemas.microsoft.com/office/drawing/2014/main" id="{B0DF125C-01D4-B8B6-D308-5EA64AD6512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1497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3" name="Picture 2" descr="A yellow and orange triangle&#10;&#10;Description automatically generated with medium confidence">
            <a:extLst>
              <a:ext uri="{FF2B5EF4-FFF2-40B4-BE49-F238E27FC236}">
                <a16:creationId xmlns:a16="http://schemas.microsoft.com/office/drawing/2014/main" id="{CE0F4819-3E00-0267-98B2-CABC504B7C7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5591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13" name="Picture 12" descr="A person holding a cell phone&#10;&#10;Description automatically generated">
            <a:extLst>
              <a:ext uri="{FF2B5EF4-FFF2-40B4-BE49-F238E27FC236}">
                <a16:creationId xmlns:a16="http://schemas.microsoft.com/office/drawing/2014/main" id="{1E8680E3-C0DE-7F8C-DCD5-61873D97CD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39">
            <a:extLst>
              <a:ext uri="{FF2B5EF4-FFF2-40B4-BE49-F238E27FC236}">
                <a16:creationId xmlns:a16="http://schemas.microsoft.com/office/drawing/2014/main" id="{AE54F90F-9144-9A1F-F116-CC2313FB85BC}"/>
              </a:ext>
            </a:extLst>
          </p:cNvPr>
          <p:cNvSpPr>
            <a:spLocks noGrp="1"/>
          </p:cNvSpPr>
          <p:nvPr>
            <p:ph type="title" hasCustomPrompt="1"/>
          </p:nvPr>
        </p:nvSpPr>
        <p:spPr>
          <a:xfrm>
            <a:off x="2327563" y="585651"/>
            <a:ext cx="7860146" cy="1105037"/>
          </a:xfrm>
        </p:spPr>
        <p:txBody>
          <a:bodyPr>
            <a:normAutofit/>
          </a:bodyPr>
          <a:lstStyle>
            <a:lvl1pPr>
              <a:defRPr sz="5400" b="1"/>
            </a:lvl1pPr>
          </a:lstStyle>
          <a:p>
            <a:r>
              <a:rPr lang="en-US" dirty="0"/>
              <a:t>Connect With Us!</a:t>
            </a:r>
          </a:p>
        </p:txBody>
      </p:sp>
    </p:spTree>
    <p:extLst>
      <p:ext uri="{BB962C8B-B14F-4D97-AF65-F5344CB8AC3E}">
        <p14:creationId xmlns:p14="http://schemas.microsoft.com/office/powerpoint/2010/main" val="2030658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5" name="Picture 4" descr="A logo on a yellow and orange background&#10;&#10;Description automatically generated">
            <a:extLst>
              <a:ext uri="{FF2B5EF4-FFF2-40B4-BE49-F238E27FC236}">
                <a16:creationId xmlns:a16="http://schemas.microsoft.com/office/drawing/2014/main" id="{55600697-69B3-88F3-AC48-76C0E1F92C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435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950155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950155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9/13/2024</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776854720"/>
      </p:ext>
    </p:extLst>
  </p:cSld>
  <p:clrMap bg1="lt1" tx1="dk1" bg2="lt2" tx2="dk2" accent1="accent1" accent2="accent2" accent3="accent3" accent4="accent4" accent5="accent5" accent6="accent6" hlink="hlink" folHlink="folHlink"/>
  <p:sldLayoutIdLst>
    <p:sldLayoutId id="2147483686" r:id="rId1"/>
    <p:sldLayoutId id="2147483740" r:id="rId2"/>
    <p:sldLayoutId id="2147483739" r:id="rId3"/>
    <p:sldLayoutId id="2147483738" r:id="rId4"/>
    <p:sldLayoutId id="2147483712" r:id="rId5"/>
    <p:sldLayoutId id="2147483716" r:id="rId6"/>
    <p:sldLayoutId id="2147483713" r:id="rId7"/>
    <p:sldLayoutId id="2147483718" r:id="rId8"/>
    <p:sldLayoutId id="2147483727" r:id="rId9"/>
    <p:sldLayoutId id="2147483728" r:id="rId10"/>
    <p:sldLayoutId id="2147483733" r:id="rId11"/>
    <p:sldLayoutId id="2147483734" r:id="rId12"/>
    <p:sldLayoutId id="2147483710" r:id="rId13"/>
    <p:sldLayoutId id="2147483711" r:id="rId14"/>
    <p:sldLayoutId id="2147483684" r:id="rId15"/>
    <p:sldLayoutId id="2147483685" r:id="rId16"/>
    <p:sldLayoutId id="2147483678" r:id="rId17"/>
    <p:sldLayoutId id="2147483694" r:id="rId18"/>
    <p:sldLayoutId id="2147483725" r:id="rId19"/>
    <p:sldLayoutId id="2147483737" r:id="rId20"/>
    <p:sldLayoutId id="2147483720" r:id="rId21"/>
    <p:sldLayoutId id="2147483721" r:id="rId22"/>
    <p:sldLayoutId id="2147483724" r:id="rId23"/>
    <p:sldLayoutId id="2147483736" r:id="rId24"/>
    <p:sldLayoutId id="2147483732" r:id="rId25"/>
    <p:sldLayoutId id="2147483741" r:id="rId26"/>
    <p:sldLayoutId id="2147483696" r:id="rId27"/>
    <p:sldLayoutId id="2147483673" r:id="rId28"/>
    <p:sldLayoutId id="2147483689" r:id="rId29"/>
    <p:sldLayoutId id="2147483687" r:id="rId30"/>
    <p:sldLayoutId id="2147483679" r:id="rId31"/>
  </p:sldLayoutIdLst>
  <p:txStyles>
    <p:title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gi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2.gi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mailto:Casey.Sovo@bie.edu"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hyperlink" Target="http://www.bie.edu/"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chart" Target="../charts/chart1.xml"/><Relationship Id="rId1" Type="http://schemas.openxmlformats.org/officeDocument/2006/relationships/slideLayout" Target="../slideLayouts/slideLayout3.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8">
            <a:extLst>
              <a:ext uri="{FF2B5EF4-FFF2-40B4-BE49-F238E27FC236}">
                <a16:creationId xmlns:a16="http://schemas.microsoft.com/office/drawing/2014/main" id="{1A70597C-8F03-83D4-345C-FA7E1F29A384}"/>
              </a:ext>
            </a:extLst>
          </p:cNvPr>
          <p:cNvSpPr>
            <a:spLocks noGrp="1"/>
          </p:cNvSpPr>
          <p:nvPr>
            <p:ph type="body" sz="quarter" idx="4294967295" hasCustomPrompt="1"/>
          </p:nvPr>
        </p:nvSpPr>
        <p:spPr>
          <a:xfrm>
            <a:off x="1702685" y="3429000"/>
            <a:ext cx="6643058" cy="1855302"/>
          </a:xfrm>
        </p:spPr>
        <p:txBody>
          <a:bodyPr anchor="ctr">
            <a:noAutofit/>
          </a:bodyPr>
          <a:lstStyle>
            <a:lvl1pPr>
              <a:defRPr>
                <a:solidFill>
                  <a:schemeClr val="bg1"/>
                </a:solidFill>
              </a:defRPr>
            </a:lvl1pPr>
            <a:lvl2pPr marL="0" indent="0" algn="l">
              <a:buNone/>
              <a:defRPr sz="2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Mr. Casey L. Sovo</a:t>
            </a:r>
          </a:p>
          <a:p>
            <a:pPr lvl="1"/>
            <a:r>
              <a:rPr lang="en-US" dirty="0"/>
              <a:t>Education Program Administrator</a:t>
            </a:r>
          </a:p>
          <a:p>
            <a:pPr lvl="1"/>
            <a:r>
              <a:rPr lang="en-US" dirty="0"/>
              <a:t>Belcourt Education Resource Center</a:t>
            </a:r>
          </a:p>
        </p:txBody>
      </p:sp>
      <p:sp>
        <p:nvSpPr>
          <p:cNvPr id="5" name="Title 28">
            <a:extLst>
              <a:ext uri="{FF2B5EF4-FFF2-40B4-BE49-F238E27FC236}">
                <a16:creationId xmlns:a16="http://schemas.microsoft.com/office/drawing/2014/main" id="{E3700CB6-6B30-AEA7-8773-B1ACCE2815F8}"/>
              </a:ext>
            </a:extLst>
          </p:cNvPr>
          <p:cNvSpPr>
            <a:spLocks noGrp="1"/>
          </p:cNvSpPr>
          <p:nvPr>
            <p:ph type="title" idx="4294967295" hasCustomPrompt="1"/>
          </p:nvPr>
        </p:nvSpPr>
        <p:spPr>
          <a:xfrm>
            <a:off x="1685752" y="2130681"/>
            <a:ext cx="9042786" cy="968513"/>
          </a:xfrm>
        </p:spPr>
        <p:txBody>
          <a:bodyPr>
            <a:noAutofit/>
          </a:bodyPr>
          <a:lstStyle>
            <a:lvl1pPr>
              <a:defRPr>
                <a:solidFill>
                  <a:schemeClr val="bg1"/>
                </a:solidFill>
              </a:defRPr>
            </a:lvl1pPr>
          </a:lstStyle>
          <a:p>
            <a:r>
              <a:rPr lang="en-US" sz="4000" b="0" i="0" dirty="0">
                <a:effectLst/>
                <a:latin typeface="Calibri" panose="020F0502020204030204" pitchFamily="34" charset="0"/>
              </a:rPr>
              <a:t>Alphabet Soup! Evidence-Based School Improvement Practices That Work! </a:t>
            </a:r>
            <a:endParaRPr lang="en-US" sz="4000" dirty="0"/>
          </a:p>
        </p:txBody>
      </p:sp>
    </p:spTree>
    <p:extLst>
      <p:ext uri="{BB962C8B-B14F-4D97-AF65-F5344CB8AC3E}">
        <p14:creationId xmlns:p14="http://schemas.microsoft.com/office/powerpoint/2010/main" val="370718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9E920E98-2DCB-FB6C-3D68-3C5567D86979}"/>
              </a:ext>
            </a:extLst>
          </p:cNvPr>
          <p:cNvSpPr txBox="1"/>
          <p:nvPr/>
        </p:nvSpPr>
        <p:spPr>
          <a:xfrm>
            <a:off x="7649435" y="574703"/>
            <a:ext cx="616184" cy="1107996"/>
          </a:xfrm>
          <a:prstGeom prst="rect">
            <a:avLst/>
          </a:prstGeom>
          <a:noFill/>
        </p:spPr>
        <p:txBody>
          <a:bodyPr wrap="square">
            <a:spAutoFit/>
          </a:bodyPr>
          <a:lstStyle/>
          <a:p>
            <a:r>
              <a:rPr lang="en-US" sz="6600" b="1">
                <a:solidFill>
                  <a:schemeClr val="bg1"/>
                </a:solidFill>
              </a:rPr>
              <a:t>2</a:t>
            </a:r>
            <a:endParaRPr lang="en-US" sz="6600">
              <a:solidFill>
                <a:schemeClr val="bg1"/>
              </a:solidFill>
            </a:endParaRPr>
          </a:p>
        </p:txBody>
      </p:sp>
      <p:sp>
        <p:nvSpPr>
          <p:cNvPr id="26" name="Rectangle 25">
            <a:extLst>
              <a:ext uri="{FF2B5EF4-FFF2-40B4-BE49-F238E27FC236}">
                <a16:creationId xmlns:a16="http://schemas.microsoft.com/office/drawing/2014/main" id="{C7494CC8-8409-1B9C-A26E-358C920E579E}"/>
              </a:ext>
            </a:extLst>
          </p:cNvPr>
          <p:cNvSpPr/>
          <p:nvPr/>
        </p:nvSpPr>
        <p:spPr>
          <a:xfrm>
            <a:off x="404736" y="2781584"/>
            <a:ext cx="6629109" cy="3539430"/>
          </a:xfrm>
          <a:prstGeom prst="rect">
            <a:avLst/>
          </a:prstGeom>
        </p:spPr>
        <p:txBody>
          <a:bodyPr wrap="square">
            <a:spAutoFit/>
          </a:bodyPr>
          <a:lstStyle/>
          <a:p>
            <a:pPr algn="ctr"/>
            <a:r>
              <a:rPr lang="en-US" sz="6000" b="1" dirty="0">
                <a:solidFill>
                  <a:srgbClr val="376C73"/>
                </a:solidFill>
              </a:rPr>
              <a:t>LOVE</a:t>
            </a:r>
          </a:p>
          <a:p>
            <a:pPr algn="ctr"/>
            <a:endParaRPr lang="en-US" sz="2000" i="1" dirty="0">
              <a:solidFill>
                <a:srgbClr val="376C73"/>
              </a:solidFill>
            </a:endParaRPr>
          </a:p>
          <a:p>
            <a:pPr algn="ctr"/>
            <a:r>
              <a:rPr lang="en-US" sz="2400" b="1" dirty="0">
                <a:solidFill>
                  <a:srgbClr val="376C73"/>
                </a:solidFill>
              </a:rPr>
              <a:t>To teach effectively is an act of love.  To use student data proficiently is a demonstration of love.  We knew our staff members were committed to their students and their community so their professional actions as educators proved love to be a verb.</a:t>
            </a:r>
          </a:p>
        </p:txBody>
      </p:sp>
      <p:pic>
        <p:nvPicPr>
          <p:cNvPr id="4" name="Picture 3">
            <a:extLst>
              <a:ext uri="{FF2B5EF4-FFF2-40B4-BE49-F238E27FC236}">
                <a16:creationId xmlns:a16="http://schemas.microsoft.com/office/drawing/2014/main" id="{8A5D310F-881B-81BE-F150-A133EDAED1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71818" y="1128701"/>
            <a:ext cx="4194406" cy="5729299"/>
          </a:xfrm>
          <a:prstGeom prst="rect">
            <a:avLst/>
          </a:prstGeom>
        </p:spPr>
      </p:pic>
    </p:spTree>
    <p:extLst>
      <p:ext uri="{BB962C8B-B14F-4D97-AF65-F5344CB8AC3E}">
        <p14:creationId xmlns:p14="http://schemas.microsoft.com/office/powerpoint/2010/main" val="935447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CA9CFD42-E3EF-25B0-F2D7-0E7DD96591AD}"/>
              </a:ext>
            </a:extLst>
          </p:cNvPr>
          <p:cNvGraphicFramePr>
            <a:graphicFrameLocks/>
          </p:cNvGraphicFramePr>
          <p:nvPr>
            <p:extLst>
              <p:ext uri="{D42A27DB-BD31-4B8C-83A1-F6EECF244321}">
                <p14:modId xmlns:p14="http://schemas.microsoft.com/office/powerpoint/2010/main" val="1944645051"/>
              </p:ext>
            </p:extLst>
          </p:nvPr>
        </p:nvGraphicFramePr>
        <p:xfrm>
          <a:off x="701964" y="2230120"/>
          <a:ext cx="10732653" cy="4475479"/>
        </p:xfrm>
        <a:graphic>
          <a:graphicData uri="http://schemas.openxmlformats.org/drawingml/2006/table">
            <a:tbl>
              <a:tblPr firstRow="1" bandRow="1">
                <a:tableStyleId>{5C22544A-7EE6-4342-B048-85BDC9FD1C3A}</a:tableStyleId>
              </a:tblPr>
              <a:tblGrid>
                <a:gridCol w="4575859">
                  <a:extLst>
                    <a:ext uri="{9D8B030D-6E8A-4147-A177-3AD203B41FA5}">
                      <a16:colId xmlns:a16="http://schemas.microsoft.com/office/drawing/2014/main" val="3674780926"/>
                    </a:ext>
                  </a:extLst>
                </a:gridCol>
                <a:gridCol w="3175504">
                  <a:extLst>
                    <a:ext uri="{9D8B030D-6E8A-4147-A177-3AD203B41FA5}">
                      <a16:colId xmlns:a16="http://schemas.microsoft.com/office/drawing/2014/main" val="2176391992"/>
                    </a:ext>
                  </a:extLst>
                </a:gridCol>
                <a:gridCol w="2981290">
                  <a:extLst>
                    <a:ext uri="{9D8B030D-6E8A-4147-A177-3AD203B41FA5}">
                      <a16:colId xmlns:a16="http://schemas.microsoft.com/office/drawing/2014/main" val="1456360003"/>
                    </a:ext>
                  </a:extLst>
                </a:gridCol>
              </a:tblGrid>
              <a:tr h="14190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Turtle Mountain Elementary School</a:t>
                      </a:r>
                    </a:p>
                  </a:txBody>
                  <a:tcPr horzOverflow="overflow">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Assessed for Special Ed </a:t>
                      </a:r>
                    </a:p>
                  </a:txBody>
                  <a:tcPr horzOverflow="overflow">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Provided Special Ed</a:t>
                      </a:r>
                    </a:p>
                  </a:txBody>
                  <a:tcPr horzOverflow="overflow">
                    <a:solidFill>
                      <a:schemeClr val="accent1">
                        <a:lumMod val="75000"/>
                      </a:schemeClr>
                    </a:solidFill>
                  </a:tcPr>
                </a:tc>
                <a:extLst>
                  <a:ext uri="{0D108BD9-81ED-4DB2-BD59-A6C34878D82A}">
                    <a16:rowId xmlns:a16="http://schemas.microsoft.com/office/drawing/2014/main" val="282697538"/>
                  </a:ext>
                </a:extLst>
              </a:tr>
              <a:tr h="7641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2"/>
                          </a:solidFill>
                          <a:effectLst/>
                          <a:latin typeface="Calibri" panose="020F0502020204030204" pitchFamily="34" charset="0"/>
                          <a:ea typeface="ＭＳ Ｐゴシック" charset="0"/>
                          <a:cs typeface="Calibri" panose="020F0502020204030204" pitchFamily="34" charset="0"/>
                        </a:rPr>
                        <a:t>Pre-RF 03-04</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2"/>
                          </a:solidFill>
                          <a:effectLst/>
                          <a:latin typeface="Calibri" panose="020F0502020204030204" pitchFamily="34" charset="0"/>
                          <a:ea typeface="ＭＳ Ｐゴシック" charset="0"/>
                          <a:cs typeface="Calibri" panose="020F0502020204030204" pitchFamily="34" charset="0"/>
                        </a:rPr>
                        <a:t>52</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2"/>
                          </a:solidFill>
                          <a:effectLst/>
                          <a:latin typeface="Calibri" panose="020F0502020204030204" pitchFamily="34" charset="0"/>
                          <a:ea typeface="ＭＳ Ｐゴシック" charset="0"/>
                          <a:cs typeface="Calibri" panose="020F0502020204030204" pitchFamily="34" charset="0"/>
                        </a:rPr>
                        <a:t>31</a:t>
                      </a:r>
                    </a:p>
                  </a:txBody>
                  <a:tcPr horzOverflow="overflow"/>
                </a:tc>
                <a:extLst>
                  <a:ext uri="{0D108BD9-81ED-4DB2-BD59-A6C34878D82A}">
                    <a16:rowId xmlns:a16="http://schemas.microsoft.com/office/drawing/2014/main" val="2583130767"/>
                  </a:ext>
                </a:extLst>
              </a:tr>
              <a:tr h="7641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2"/>
                          </a:solidFill>
                          <a:effectLst/>
                          <a:latin typeface="Calibri" panose="020F0502020204030204" pitchFamily="34" charset="0"/>
                          <a:ea typeface="ＭＳ Ｐゴシック" charset="0"/>
                          <a:cs typeface="Calibri" panose="020F0502020204030204" pitchFamily="34" charset="0"/>
                        </a:rPr>
                        <a:t>Yr</a:t>
                      </a:r>
                      <a:r>
                        <a:rPr kumimoji="0" lang="en-US" sz="3600" b="0" i="0" u="none" strike="noStrike" cap="none" normalizeH="0" baseline="0" dirty="0">
                          <a:ln>
                            <a:noFill/>
                          </a:ln>
                          <a:solidFill>
                            <a:schemeClr val="tx2"/>
                          </a:solidFill>
                          <a:effectLst/>
                          <a:latin typeface="Calibri" panose="020F0502020204030204" pitchFamily="34" charset="0"/>
                          <a:ea typeface="ＭＳ Ｐゴシック" charset="0"/>
                          <a:cs typeface="Calibri" panose="020F0502020204030204" pitchFamily="34" charset="0"/>
                        </a:rPr>
                        <a:t> 1 04-05</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2"/>
                          </a:solidFill>
                          <a:effectLst/>
                          <a:latin typeface="Calibri" panose="020F0502020204030204" pitchFamily="34" charset="0"/>
                          <a:ea typeface="ＭＳ Ｐゴシック" charset="0"/>
                          <a:cs typeface="Calibri" panose="020F0502020204030204" pitchFamily="34" charset="0"/>
                        </a:rPr>
                        <a:t>31</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2"/>
                          </a:solidFill>
                          <a:effectLst/>
                          <a:latin typeface="Calibri" panose="020F0502020204030204" pitchFamily="34" charset="0"/>
                          <a:ea typeface="ＭＳ Ｐゴシック" charset="0"/>
                          <a:cs typeface="Calibri" panose="020F0502020204030204" pitchFamily="34" charset="0"/>
                        </a:rPr>
                        <a:t>13</a:t>
                      </a:r>
                    </a:p>
                  </a:txBody>
                  <a:tcPr horzOverflow="overflow"/>
                </a:tc>
                <a:extLst>
                  <a:ext uri="{0D108BD9-81ED-4DB2-BD59-A6C34878D82A}">
                    <a16:rowId xmlns:a16="http://schemas.microsoft.com/office/drawing/2014/main" val="1065861214"/>
                  </a:ext>
                </a:extLst>
              </a:tr>
              <a:tr h="7641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2"/>
                          </a:solidFill>
                          <a:effectLst/>
                          <a:latin typeface="Calibri" panose="020F0502020204030204" pitchFamily="34" charset="0"/>
                          <a:ea typeface="ＭＳ Ｐゴシック" charset="0"/>
                          <a:cs typeface="Calibri" panose="020F0502020204030204" pitchFamily="34" charset="0"/>
                        </a:rPr>
                        <a:t>Yr</a:t>
                      </a:r>
                      <a:r>
                        <a:rPr kumimoji="0" lang="en-US" sz="3600" b="0" i="0" u="none" strike="noStrike" cap="none" normalizeH="0" baseline="0" dirty="0">
                          <a:ln>
                            <a:noFill/>
                          </a:ln>
                          <a:solidFill>
                            <a:schemeClr val="tx2"/>
                          </a:solidFill>
                          <a:effectLst/>
                          <a:latin typeface="Calibri" panose="020F0502020204030204" pitchFamily="34" charset="0"/>
                          <a:ea typeface="ＭＳ Ｐゴシック" charset="0"/>
                          <a:cs typeface="Calibri" panose="020F0502020204030204" pitchFamily="34" charset="0"/>
                        </a:rPr>
                        <a:t> 2 05-06</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2"/>
                          </a:solidFill>
                          <a:effectLst/>
                          <a:latin typeface="Calibri" panose="020F0502020204030204" pitchFamily="34" charset="0"/>
                          <a:ea typeface="ＭＳ Ｐゴシック" charset="0"/>
                          <a:cs typeface="Calibri" panose="020F0502020204030204" pitchFamily="34" charset="0"/>
                        </a:rPr>
                        <a:t>13</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2"/>
                          </a:solidFill>
                          <a:effectLst/>
                          <a:latin typeface="Calibri" panose="020F0502020204030204" pitchFamily="34" charset="0"/>
                          <a:ea typeface="ＭＳ Ｐゴシック" charset="0"/>
                          <a:cs typeface="Calibri" panose="020F0502020204030204" pitchFamily="34" charset="0"/>
                        </a:rPr>
                        <a:t>4</a:t>
                      </a:r>
                    </a:p>
                  </a:txBody>
                  <a:tcPr horzOverflow="overflow"/>
                </a:tc>
                <a:extLst>
                  <a:ext uri="{0D108BD9-81ED-4DB2-BD59-A6C34878D82A}">
                    <a16:rowId xmlns:a16="http://schemas.microsoft.com/office/drawing/2014/main" val="1008803686"/>
                  </a:ext>
                </a:extLst>
              </a:tr>
              <a:tr h="7641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2"/>
                          </a:solidFill>
                          <a:effectLst/>
                          <a:latin typeface="Calibri" panose="020F0502020204030204" pitchFamily="34" charset="0"/>
                          <a:ea typeface="ＭＳ Ｐゴシック" charset="0"/>
                          <a:cs typeface="Calibri" panose="020F0502020204030204" pitchFamily="34" charset="0"/>
                        </a:rPr>
                        <a:t>Yr</a:t>
                      </a:r>
                      <a:r>
                        <a:rPr kumimoji="0" lang="en-US" sz="3600" b="0" i="0" u="none" strike="noStrike" cap="none" normalizeH="0" baseline="0" dirty="0">
                          <a:ln>
                            <a:noFill/>
                          </a:ln>
                          <a:solidFill>
                            <a:schemeClr val="tx2"/>
                          </a:solidFill>
                          <a:effectLst/>
                          <a:latin typeface="Calibri" panose="020F0502020204030204" pitchFamily="34" charset="0"/>
                          <a:ea typeface="ＭＳ Ｐゴシック" charset="0"/>
                          <a:cs typeface="Calibri" panose="020F0502020204030204" pitchFamily="34" charset="0"/>
                        </a:rPr>
                        <a:t> 3 06-07</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2"/>
                          </a:solidFill>
                          <a:effectLst/>
                          <a:latin typeface="Calibri" panose="020F0502020204030204" pitchFamily="34" charset="0"/>
                          <a:ea typeface="ＭＳ Ｐゴシック" charset="0"/>
                          <a:cs typeface="Calibri" panose="020F0502020204030204" pitchFamily="34" charset="0"/>
                        </a:rPr>
                        <a:t>4</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2"/>
                          </a:solidFill>
                          <a:effectLst/>
                          <a:latin typeface="Calibri" panose="020F0502020204030204" pitchFamily="34" charset="0"/>
                          <a:ea typeface="ＭＳ Ｐゴシック" charset="0"/>
                          <a:cs typeface="Calibri" panose="020F0502020204030204" pitchFamily="34" charset="0"/>
                        </a:rPr>
                        <a:t>2</a:t>
                      </a:r>
                    </a:p>
                  </a:txBody>
                  <a:tcPr horzOverflow="overflow"/>
                </a:tc>
                <a:extLst>
                  <a:ext uri="{0D108BD9-81ED-4DB2-BD59-A6C34878D82A}">
                    <a16:rowId xmlns:a16="http://schemas.microsoft.com/office/drawing/2014/main" val="2827787976"/>
                  </a:ext>
                </a:extLst>
              </a:tr>
            </a:tbl>
          </a:graphicData>
        </a:graphic>
      </p:graphicFrame>
      <p:sp>
        <p:nvSpPr>
          <p:cNvPr id="4" name="TextBox 3">
            <a:extLst>
              <a:ext uri="{FF2B5EF4-FFF2-40B4-BE49-F238E27FC236}">
                <a16:creationId xmlns:a16="http://schemas.microsoft.com/office/drawing/2014/main" id="{9550A29F-7DA4-405B-26B4-254393C4F7C2}"/>
              </a:ext>
            </a:extLst>
          </p:cNvPr>
          <p:cNvSpPr txBox="1"/>
          <p:nvPr/>
        </p:nvSpPr>
        <p:spPr>
          <a:xfrm>
            <a:off x="701964" y="1186933"/>
            <a:ext cx="10732653" cy="800219"/>
          </a:xfrm>
          <a:prstGeom prst="rect">
            <a:avLst/>
          </a:prstGeom>
          <a:noFill/>
        </p:spPr>
        <p:txBody>
          <a:bodyPr wrap="square">
            <a:spAutoFit/>
          </a:bodyPr>
          <a:lstStyle/>
          <a:p>
            <a:pPr algn="ctr"/>
            <a:r>
              <a:rPr lang="en-US" sz="4600" b="1" dirty="0">
                <a:ea typeface="+mn-ea"/>
              </a:rPr>
              <a:t>Reduced Special Education Referrals</a:t>
            </a:r>
            <a:endParaRPr lang="en-US" sz="4600" b="1" dirty="0"/>
          </a:p>
        </p:txBody>
      </p:sp>
    </p:spTree>
    <p:extLst>
      <p:ext uri="{BB962C8B-B14F-4D97-AF65-F5344CB8AC3E}">
        <p14:creationId xmlns:p14="http://schemas.microsoft.com/office/powerpoint/2010/main" val="2599365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9E920E98-2DCB-FB6C-3D68-3C5567D86979}"/>
              </a:ext>
            </a:extLst>
          </p:cNvPr>
          <p:cNvSpPr txBox="1"/>
          <p:nvPr/>
        </p:nvSpPr>
        <p:spPr>
          <a:xfrm>
            <a:off x="7649435" y="574703"/>
            <a:ext cx="616184" cy="1107996"/>
          </a:xfrm>
          <a:prstGeom prst="rect">
            <a:avLst/>
          </a:prstGeom>
          <a:noFill/>
        </p:spPr>
        <p:txBody>
          <a:bodyPr wrap="square">
            <a:spAutoFit/>
          </a:bodyPr>
          <a:lstStyle/>
          <a:p>
            <a:r>
              <a:rPr lang="en-US" sz="6600" b="1">
                <a:solidFill>
                  <a:schemeClr val="bg1"/>
                </a:solidFill>
              </a:rPr>
              <a:t>2</a:t>
            </a:r>
            <a:endParaRPr lang="en-US" sz="6600">
              <a:solidFill>
                <a:schemeClr val="bg1"/>
              </a:solidFill>
            </a:endParaRPr>
          </a:p>
        </p:txBody>
      </p:sp>
      <p:sp>
        <p:nvSpPr>
          <p:cNvPr id="26" name="Rectangle 25">
            <a:extLst>
              <a:ext uri="{FF2B5EF4-FFF2-40B4-BE49-F238E27FC236}">
                <a16:creationId xmlns:a16="http://schemas.microsoft.com/office/drawing/2014/main" id="{C7494CC8-8409-1B9C-A26E-358C920E579E}"/>
              </a:ext>
            </a:extLst>
          </p:cNvPr>
          <p:cNvSpPr/>
          <p:nvPr/>
        </p:nvSpPr>
        <p:spPr>
          <a:xfrm>
            <a:off x="404736" y="2781584"/>
            <a:ext cx="6629109" cy="3908762"/>
          </a:xfrm>
          <a:prstGeom prst="rect">
            <a:avLst/>
          </a:prstGeom>
        </p:spPr>
        <p:txBody>
          <a:bodyPr wrap="square">
            <a:spAutoFit/>
          </a:bodyPr>
          <a:lstStyle/>
          <a:p>
            <a:pPr algn="ctr"/>
            <a:r>
              <a:rPr lang="en-US" sz="6000" b="1" dirty="0">
                <a:solidFill>
                  <a:srgbClr val="376C73"/>
                </a:solidFill>
              </a:rPr>
              <a:t>RESPECT</a:t>
            </a:r>
          </a:p>
          <a:p>
            <a:pPr algn="ctr"/>
            <a:endParaRPr lang="en-US" sz="2000" i="1" dirty="0">
              <a:solidFill>
                <a:srgbClr val="376C73"/>
              </a:solidFill>
            </a:endParaRPr>
          </a:p>
          <a:p>
            <a:pPr algn="ctr"/>
            <a:r>
              <a:rPr lang="en-US" sz="2400" b="1" dirty="0">
                <a:solidFill>
                  <a:srgbClr val="376C73"/>
                </a:solidFill>
              </a:rPr>
              <a:t>We struggled with the student data collected the year immediately after COVID-19: reading, ELA, mathematics, behavior, SEL, and absenteeism.  The reality of unfinished learning was harsh and daunting.  Students were at least 2 years below grade level expectations, and some HAD NEVER been in a school building before the 2</a:t>
            </a:r>
            <a:r>
              <a:rPr lang="en-US" sz="2400" b="1" baseline="30000" dirty="0">
                <a:solidFill>
                  <a:srgbClr val="376C73"/>
                </a:solidFill>
              </a:rPr>
              <a:t>nd</a:t>
            </a:r>
            <a:r>
              <a:rPr lang="en-US" sz="2400" b="1" dirty="0">
                <a:solidFill>
                  <a:srgbClr val="376C73"/>
                </a:solidFill>
              </a:rPr>
              <a:t> grade.</a:t>
            </a:r>
          </a:p>
        </p:txBody>
      </p:sp>
      <p:pic>
        <p:nvPicPr>
          <p:cNvPr id="4" name="Picture 3">
            <a:extLst>
              <a:ext uri="{FF2B5EF4-FFF2-40B4-BE49-F238E27FC236}">
                <a16:creationId xmlns:a16="http://schemas.microsoft.com/office/drawing/2014/main" id="{8A5D310F-881B-81BE-F150-A133EDAED1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71818" y="1128701"/>
            <a:ext cx="4194406" cy="5729299"/>
          </a:xfrm>
          <a:prstGeom prst="rect">
            <a:avLst/>
          </a:prstGeom>
        </p:spPr>
      </p:pic>
    </p:spTree>
    <p:extLst>
      <p:ext uri="{BB962C8B-B14F-4D97-AF65-F5344CB8AC3E}">
        <p14:creationId xmlns:p14="http://schemas.microsoft.com/office/powerpoint/2010/main" val="2949635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a number of students&#10;&#10;Description automatically generated">
            <a:extLst>
              <a:ext uri="{FF2B5EF4-FFF2-40B4-BE49-F238E27FC236}">
                <a16:creationId xmlns:a16="http://schemas.microsoft.com/office/drawing/2014/main" id="{C161990E-9560-6101-77B9-AB6B9105593D}"/>
              </a:ext>
            </a:extLst>
          </p:cNvPr>
          <p:cNvPicPr>
            <a:picLocks noChangeAspect="1"/>
          </p:cNvPicPr>
          <p:nvPr/>
        </p:nvPicPr>
        <p:blipFill rotWithShape="1">
          <a:blip r:embed="rId2">
            <a:extLst>
              <a:ext uri="{28A0092B-C50C-407E-A947-70E740481C1C}">
                <a14:useLocalDpi xmlns:a14="http://schemas.microsoft.com/office/drawing/2010/main" val="0"/>
              </a:ext>
            </a:extLst>
          </a:blip>
          <a:srcRect r="1248" b="3449"/>
          <a:stretch/>
        </p:blipFill>
        <p:spPr>
          <a:xfrm>
            <a:off x="2358515" y="707571"/>
            <a:ext cx="9833485" cy="6150429"/>
          </a:xfrm>
          <a:prstGeom prst="rect">
            <a:avLst/>
          </a:prstGeom>
        </p:spPr>
      </p:pic>
      <p:sp>
        <p:nvSpPr>
          <p:cNvPr id="4" name="TextBox 3">
            <a:extLst>
              <a:ext uri="{FF2B5EF4-FFF2-40B4-BE49-F238E27FC236}">
                <a16:creationId xmlns:a16="http://schemas.microsoft.com/office/drawing/2014/main" id="{04CD4C2A-5DA0-D7B1-92E9-5E341F3C518F}"/>
              </a:ext>
            </a:extLst>
          </p:cNvPr>
          <p:cNvSpPr txBox="1"/>
          <p:nvPr/>
        </p:nvSpPr>
        <p:spPr>
          <a:xfrm>
            <a:off x="326659" y="5073211"/>
            <a:ext cx="3918882" cy="1077218"/>
          </a:xfrm>
          <a:prstGeom prst="rect">
            <a:avLst/>
          </a:prstGeom>
          <a:noFill/>
        </p:spPr>
        <p:txBody>
          <a:bodyPr wrap="square" rtlCol="0">
            <a:spAutoFit/>
          </a:bodyPr>
          <a:lstStyle/>
          <a:p>
            <a:r>
              <a:rPr lang="en-US" sz="3200" b="1" dirty="0">
                <a:solidFill>
                  <a:srgbClr val="C00000"/>
                </a:solidFill>
                <a:latin typeface="Calibri" panose="020F0502020204030204" pitchFamily="34" charset="0"/>
                <a:cs typeface="Calibri" panose="020F0502020204030204" pitchFamily="34" charset="0"/>
              </a:rPr>
              <a:t>BIE: 5</a:t>
            </a:r>
            <a:r>
              <a:rPr lang="en-US" sz="3200" b="1" baseline="30000" dirty="0">
                <a:solidFill>
                  <a:srgbClr val="C00000"/>
                </a:solidFill>
                <a:latin typeface="Calibri" panose="020F0502020204030204" pitchFamily="34" charset="0"/>
                <a:cs typeface="Calibri" panose="020F0502020204030204" pitchFamily="34" charset="0"/>
              </a:rPr>
              <a:t>th</a:t>
            </a:r>
            <a:r>
              <a:rPr lang="en-US" sz="3200" b="1" dirty="0">
                <a:solidFill>
                  <a:srgbClr val="C00000"/>
                </a:solidFill>
                <a:latin typeface="Calibri" panose="020F0502020204030204" pitchFamily="34" charset="0"/>
                <a:cs typeface="Calibri" panose="020F0502020204030204" pitchFamily="34" charset="0"/>
              </a:rPr>
              <a:t> Greatest Gain in Reading Fluency</a:t>
            </a:r>
          </a:p>
        </p:txBody>
      </p:sp>
      <p:sp>
        <p:nvSpPr>
          <p:cNvPr id="5" name="Right Arrow 2">
            <a:extLst>
              <a:ext uri="{FF2B5EF4-FFF2-40B4-BE49-F238E27FC236}">
                <a16:creationId xmlns:a16="http://schemas.microsoft.com/office/drawing/2014/main" id="{AE00B113-6ED3-5732-AF17-8AF5C2A23DC1}"/>
              </a:ext>
            </a:extLst>
          </p:cNvPr>
          <p:cNvSpPr/>
          <p:nvPr/>
        </p:nvSpPr>
        <p:spPr>
          <a:xfrm>
            <a:off x="4245541" y="5639454"/>
            <a:ext cx="12192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pic>
        <p:nvPicPr>
          <p:cNvPr id="6" name="Picture 2" descr="All images">
            <a:extLst>
              <a:ext uri="{FF2B5EF4-FFF2-40B4-BE49-F238E27FC236}">
                <a16:creationId xmlns:a16="http://schemas.microsoft.com/office/drawing/2014/main" id="{4B6CFBC2-47AB-A030-D9E6-9036704C8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25" y="1013532"/>
            <a:ext cx="1666875" cy="16668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81A90C9-7771-D4CF-87AC-F8EE01C15932}"/>
              </a:ext>
            </a:extLst>
          </p:cNvPr>
          <p:cNvSpPr txBox="1"/>
          <p:nvPr/>
        </p:nvSpPr>
        <p:spPr>
          <a:xfrm>
            <a:off x="58358" y="2771674"/>
            <a:ext cx="2386807" cy="830997"/>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U.S. Department </a:t>
            </a:r>
            <a:br>
              <a:rPr lang="en-US" sz="24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of Education</a:t>
            </a:r>
          </a:p>
        </p:txBody>
      </p:sp>
      <p:sp>
        <p:nvSpPr>
          <p:cNvPr id="9" name="Oval 8">
            <a:extLst>
              <a:ext uri="{FF2B5EF4-FFF2-40B4-BE49-F238E27FC236}">
                <a16:creationId xmlns:a16="http://schemas.microsoft.com/office/drawing/2014/main" id="{E01DA9AE-DFBB-DEB8-0D3F-6B3746DADB95}"/>
              </a:ext>
            </a:extLst>
          </p:cNvPr>
          <p:cNvSpPr/>
          <p:nvPr/>
        </p:nvSpPr>
        <p:spPr>
          <a:xfrm>
            <a:off x="7990986" y="5668482"/>
            <a:ext cx="2122613" cy="351972"/>
          </a:xfrm>
          <a:prstGeom prst="ellipse">
            <a:avLst/>
          </a:prstGeom>
          <a:noFill/>
          <a:ln w="50800">
            <a:solidFill>
              <a:srgbClr val="0152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657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a number of students&#10;&#10;Description automatically generated">
            <a:extLst>
              <a:ext uri="{FF2B5EF4-FFF2-40B4-BE49-F238E27FC236}">
                <a16:creationId xmlns:a16="http://schemas.microsoft.com/office/drawing/2014/main" id="{A00BFEDA-CE89-EEE6-FFA5-ED868893EA6B}"/>
              </a:ext>
            </a:extLst>
          </p:cNvPr>
          <p:cNvPicPr>
            <a:picLocks noChangeAspect="1"/>
          </p:cNvPicPr>
          <p:nvPr/>
        </p:nvPicPr>
        <p:blipFill rotWithShape="1">
          <a:blip r:embed="rId2">
            <a:extLst>
              <a:ext uri="{28A0092B-C50C-407E-A947-70E740481C1C}">
                <a14:useLocalDpi xmlns:a14="http://schemas.microsoft.com/office/drawing/2010/main" val="0"/>
              </a:ext>
            </a:extLst>
          </a:blip>
          <a:srcRect r="2384"/>
          <a:stretch/>
        </p:blipFill>
        <p:spPr>
          <a:xfrm>
            <a:off x="2355862" y="859970"/>
            <a:ext cx="9836138" cy="5870013"/>
          </a:xfrm>
          <a:prstGeom prst="rect">
            <a:avLst/>
          </a:prstGeom>
        </p:spPr>
      </p:pic>
      <p:pic>
        <p:nvPicPr>
          <p:cNvPr id="3" name="Picture 2" descr="All images">
            <a:extLst>
              <a:ext uri="{FF2B5EF4-FFF2-40B4-BE49-F238E27FC236}">
                <a16:creationId xmlns:a16="http://schemas.microsoft.com/office/drawing/2014/main" id="{337BE75A-2365-44FC-A41D-AD18B8310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59" y="1070984"/>
            <a:ext cx="1666875" cy="1666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2806C75-2EA0-D701-A328-E18FDA229F38}"/>
              </a:ext>
            </a:extLst>
          </p:cNvPr>
          <p:cNvSpPr txBox="1"/>
          <p:nvPr/>
        </p:nvSpPr>
        <p:spPr>
          <a:xfrm>
            <a:off x="62692" y="2737859"/>
            <a:ext cx="2386807" cy="830997"/>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U.S. Department </a:t>
            </a:r>
            <a:br>
              <a:rPr lang="en-US" sz="24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of Education</a:t>
            </a:r>
          </a:p>
        </p:txBody>
      </p:sp>
      <p:sp>
        <p:nvSpPr>
          <p:cNvPr id="6" name="TextBox 5">
            <a:extLst>
              <a:ext uri="{FF2B5EF4-FFF2-40B4-BE49-F238E27FC236}">
                <a16:creationId xmlns:a16="http://schemas.microsoft.com/office/drawing/2014/main" id="{174560FB-01CA-34EB-DB0D-018EADA97659}"/>
              </a:ext>
            </a:extLst>
          </p:cNvPr>
          <p:cNvSpPr txBox="1"/>
          <p:nvPr/>
        </p:nvSpPr>
        <p:spPr>
          <a:xfrm>
            <a:off x="422659" y="5305532"/>
            <a:ext cx="3485506" cy="1384995"/>
          </a:xfrm>
          <a:prstGeom prst="rect">
            <a:avLst/>
          </a:prstGeom>
          <a:noFill/>
        </p:spPr>
        <p:txBody>
          <a:bodyPr wrap="none" rtlCol="0">
            <a:spAutoFit/>
          </a:bodyPr>
          <a:lstStyle/>
          <a:p>
            <a:r>
              <a:rPr lang="en-US" sz="2800" b="1" dirty="0">
                <a:solidFill>
                  <a:srgbClr val="C00000"/>
                </a:solidFill>
                <a:latin typeface="Calibri" panose="020F0502020204030204" pitchFamily="34" charset="0"/>
                <a:cs typeface="Calibri" panose="020F0502020204030204" pitchFamily="34" charset="0"/>
              </a:rPr>
              <a:t>BIE: 2</a:t>
            </a:r>
            <a:r>
              <a:rPr lang="en-US" sz="2800" b="1" baseline="30000" dirty="0">
                <a:solidFill>
                  <a:srgbClr val="C00000"/>
                </a:solidFill>
                <a:latin typeface="Calibri" panose="020F0502020204030204" pitchFamily="34" charset="0"/>
                <a:cs typeface="Calibri" panose="020F0502020204030204" pitchFamily="34" charset="0"/>
              </a:rPr>
              <a:t>nd</a:t>
            </a:r>
            <a:r>
              <a:rPr lang="en-US" sz="2800" b="1" dirty="0">
                <a:solidFill>
                  <a:srgbClr val="C00000"/>
                </a:solidFill>
                <a:latin typeface="Calibri" panose="020F0502020204030204" pitchFamily="34" charset="0"/>
                <a:cs typeface="Calibri" panose="020F0502020204030204" pitchFamily="34" charset="0"/>
              </a:rPr>
              <a:t> Greatest Gain </a:t>
            </a:r>
            <a:br>
              <a:rPr lang="en-US" sz="2800" b="1" dirty="0">
                <a:solidFill>
                  <a:srgbClr val="C00000"/>
                </a:solidFill>
                <a:latin typeface="Calibri" panose="020F0502020204030204" pitchFamily="34" charset="0"/>
                <a:cs typeface="Calibri" panose="020F0502020204030204" pitchFamily="34" charset="0"/>
              </a:rPr>
            </a:br>
            <a:r>
              <a:rPr lang="en-US" sz="2800" b="1" dirty="0">
                <a:solidFill>
                  <a:srgbClr val="C00000"/>
                </a:solidFill>
                <a:latin typeface="Calibri" panose="020F0502020204030204" pitchFamily="34" charset="0"/>
                <a:cs typeface="Calibri" panose="020F0502020204030204" pitchFamily="34" charset="0"/>
              </a:rPr>
              <a:t>in Comprehension </a:t>
            </a:r>
          </a:p>
          <a:p>
            <a:r>
              <a:rPr lang="en-US" sz="2800" b="1" dirty="0">
                <a:solidFill>
                  <a:srgbClr val="C00000"/>
                </a:solidFill>
                <a:latin typeface="Calibri" panose="020F0502020204030204" pitchFamily="34" charset="0"/>
                <a:cs typeface="Calibri" panose="020F0502020204030204" pitchFamily="34" charset="0"/>
              </a:rPr>
              <a:t>Proficiency</a:t>
            </a:r>
          </a:p>
        </p:txBody>
      </p:sp>
      <p:sp>
        <p:nvSpPr>
          <p:cNvPr id="7" name="Right Arrow 2">
            <a:extLst>
              <a:ext uri="{FF2B5EF4-FFF2-40B4-BE49-F238E27FC236}">
                <a16:creationId xmlns:a16="http://schemas.microsoft.com/office/drawing/2014/main" id="{AAEBB682-2360-4ABD-839A-87E18A62BBAF}"/>
              </a:ext>
            </a:extLst>
          </p:cNvPr>
          <p:cNvSpPr/>
          <p:nvPr/>
        </p:nvSpPr>
        <p:spPr>
          <a:xfrm>
            <a:off x="4274456" y="5807530"/>
            <a:ext cx="12192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sp>
        <p:nvSpPr>
          <p:cNvPr id="8" name="Oval 7">
            <a:extLst>
              <a:ext uri="{FF2B5EF4-FFF2-40B4-BE49-F238E27FC236}">
                <a16:creationId xmlns:a16="http://schemas.microsoft.com/office/drawing/2014/main" id="{EC90EE7B-F378-EDC7-5D67-2FC7D7C8CF45}"/>
              </a:ext>
            </a:extLst>
          </p:cNvPr>
          <p:cNvSpPr/>
          <p:nvPr/>
        </p:nvSpPr>
        <p:spPr>
          <a:xfrm>
            <a:off x="7412250" y="5836558"/>
            <a:ext cx="2122613" cy="351972"/>
          </a:xfrm>
          <a:prstGeom prst="ellipse">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65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9E920E98-2DCB-FB6C-3D68-3C5567D86979}"/>
              </a:ext>
            </a:extLst>
          </p:cNvPr>
          <p:cNvSpPr txBox="1"/>
          <p:nvPr/>
        </p:nvSpPr>
        <p:spPr>
          <a:xfrm>
            <a:off x="7649435" y="574703"/>
            <a:ext cx="616184" cy="1107996"/>
          </a:xfrm>
          <a:prstGeom prst="rect">
            <a:avLst/>
          </a:prstGeom>
          <a:noFill/>
        </p:spPr>
        <p:txBody>
          <a:bodyPr wrap="square">
            <a:spAutoFit/>
          </a:bodyPr>
          <a:lstStyle/>
          <a:p>
            <a:r>
              <a:rPr lang="en-US" sz="6600" b="1">
                <a:solidFill>
                  <a:schemeClr val="bg1"/>
                </a:solidFill>
              </a:rPr>
              <a:t>2</a:t>
            </a:r>
            <a:endParaRPr lang="en-US" sz="6600">
              <a:solidFill>
                <a:schemeClr val="bg1"/>
              </a:solidFill>
            </a:endParaRPr>
          </a:p>
        </p:txBody>
      </p:sp>
      <p:sp>
        <p:nvSpPr>
          <p:cNvPr id="26" name="Rectangle 25">
            <a:extLst>
              <a:ext uri="{FF2B5EF4-FFF2-40B4-BE49-F238E27FC236}">
                <a16:creationId xmlns:a16="http://schemas.microsoft.com/office/drawing/2014/main" id="{C7494CC8-8409-1B9C-A26E-358C920E579E}"/>
              </a:ext>
            </a:extLst>
          </p:cNvPr>
          <p:cNvSpPr/>
          <p:nvPr/>
        </p:nvSpPr>
        <p:spPr>
          <a:xfrm>
            <a:off x="404736" y="2781584"/>
            <a:ext cx="6629109" cy="3908762"/>
          </a:xfrm>
          <a:prstGeom prst="rect">
            <a:avLst/>
          </a:prstGeom>
        </p:spPr>
        <p:txBody>
          <a:bodyPr wrap="square">
            <a:spAutoFit/>
          </a:bodyPr>
          <a:lstStyle/>
          <a:p>
            <a:pPr algn="ctr"/>
            <a:r>
              <a:rPr lang="en-US" sz="6000" b="1" dirty="0">
                <a:solidFill>
                  <a:srgbClr val="376C73"/>
                </a:solidFill>
              </a:rPr>
              <a:t>BRAVERY</a:t>
            </a:r>
          </a:p>
          <a:p>
            <a:pPr algn="ctr"/>
            <a:endParaRPr lang="en-US" sz="2000" i="1" dirty="0">
              <a:solidFill>
                <a:srgbClr val="376C73"/>
              </a:solidFill>
            </a:endParaRPr>
          </a:p>
          <a:p>
            <a:pPr algn="ctr"/>
            <a:r>
              <a:rPr lang="en-US" sz="2400" b="1" dirty="0">
                <a:solidFill>
                  <a:srgbClr val="376C73"/>
                </a:solidFill>
              </a:rPr>
              <a:t>Our first steps in the right direction were the scariest steps.  We were scared to fail, afraid to make mistakes, worried we would lose even more ground, and concerned that teaching staff would hate the new direction: MTSS for ALL.  But we had to focus on the immediate learning needs of all our students.</a:t>
            </a:r>
          </a:p>
        </p:txBody>
      </p:sp>
      <p:pic>
        <p:nvPicPr>
          <p:cNvPr id="4" name="Picture 3">
            <a:extLst>
              <a:ext uri="{FF2B5EF4-FFF2-40B4-BE49-F238E27FC236}">
                <a16:creationId xmlns:a16="http://schemas.microsoft.com/office/drawing/2014/main" id="{8A5D310F-881B-81BE-F150-A133EDAED1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71818" y="1128701"/>
            <a:ext cx="4194406" cy="5729299"/>
          </a:xfrm>
          <a:prstGeom prst="rect">
            <a:avLst/>
          </a:prstGeom>
        </p:spPr>
      </p:pic>
    </p:spTree>
    <p:extLst>
      <p:ext uri="{BB962C8B-B14F-4D97-AF65-F5344CB8AC3E}">
        <p14:creationId xmlns:p14="http://schemas.microsoft.com/office/powerpoint/2010/main" val="798540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98;g2c598f3f6e7_0_6">
            <a:extLst>
              <a:ext uri="{FF2B5EF4-FFF2-40B4-BE49-F238E27FC236}">
                <a16:creationId xmlns:a16="http://schemas.microsoft.com/office/drawing/2014/main" id="{7163F093-5AE1-45A8-62FF-58C173EB1BAB}"/>
              </a:ext>
            </a:extLst>
          </p:cNvPr>
          <p:cNvPicPr preferRelativeResize="0"/>
          <p:nvPr/>
        </p:nvPicPr>
        <p:blipFill>
          <a:blip r:embed="rId2">
            <a:alphaModFix/>
          </a:blip>
          <a:stretch>
            <a:fillRect/>
          </a:stretch>
        </p:blipFill>
        <p:spPr>
          <a:xfrm>
            <a:off x="2272145" y="1"/>
            <a:ext cx="9855200" cy="7499926"/>
          </a:xfrm>
          <a:prstGeom prst="rect">
            <a:avLst/>
          </a:prstGeom>
          <a:noFill/>
          <a:ln>
            <a:noFill/>
          </a:ln>
        </p:spPr>
      </p:pic>
    </p:spTree>
    <p:extLst>
      <p:ext uri="{BB962C8B-B14F-4D97-AF65-F5344CB8AC3E}">
        <p14:creationId xmlns:p14="http://schemas.microsoft.com/office/powerpoint/2010/main" val="3761231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2c598f3f6e7_0_35"/>
          <p:cNvSpPr txBox="1"/>
          <p:nvPr/>
        </p:nvSpPr>
        <p:spPr>
          <a:xfrm>
            <a:off x="1055775" y="863726"/>
            <a:ext cx="10941000" cy="76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solidFill>
                  <a:srgbClr val="990000"/>
                </a:solidFill>
              </a:rPr>
              <a:t>Multiple Data Point Decision Making</a:t>
            </a:r>
            <a:endParaRPr sz="4400" b="1" dirty="0">
              <a:solidFill>
                <a:srgbClr val="990000"/>
              </a:solidFill>
            </a:endParaRPr>
          </a:p>
        </p:txBody>
      </p:sp>
      <p:pic>
        <p:nvPicPr>
          <p:cNvPr id="388" name="Google Shape;388;g2c598f3f6e7_0_35"/>
          <p:cNvPicPr preferRelativeResize="0"/>
          <p:nvPr/>
        </p:nvPicPr>
        <p:blipFill>
          <a:blip r:embed="rId3">
            <a:alphaModFix/>
          </a:blip>
          <a:stretch>
            <a:fillRect/>
          </a:stretch>
        </p:blipFill>
        <p:spPr>
          <a:xfrm>
            <a:off x="152399" y="1629325"/>
            <a:ext cx="6373876" cy="5556565"/>
          </a:xfrm>
          <a:prstGeom prst="rect">
            <a:avLst/>
          </a:prstGeom>
          <a:noFill/>
          <a:ln>
            <a:noFill/>
          </a:ln>
        </p:spPr>
      </p:pic>
      <p:pic>
        <p:nvPicPr>
          <p:cNvPr id="389" name="Google Shape;389;g2c598f3f6e7_0_35"/>
          <p:cNvPicPr preferRelativeResize="0"/>
          <p:nvPr/>
        </p:nvPicPr>
        <p:blipFill>
          <a:blip r:embed="rId4">
            <a:alphaModFix/>
          </a:blip>
          <a:stretch>
            <a:fillRect/>
          </a:stretch>
        </p:blipFill>
        <p:spPr>
          <a:xfrm>
            <a:off x="6472962" y="1629325"/>
            <a:ext cx="5577126" cy="562121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9E920E98-2DCB-FB6C-3D68-3C5567D86979}"/>
              </a:ext>
            </a:extLst>
          </p:cNvPr>
          <p:cNvSpPr txBox="1"/>
          <p:nvPr/>
        </p:nvSpPr>
        <p:spPr>
          <a:xfrm>
            <a:off x="7649435" y="574703"/>
            <a:ext cx="616184" cy="1107996"/>
          </a:xfrm>
          <a:prstGeom prst="rect">
            <a:avLst/>
          </a:prstGeom>
          <a:noFill/>
        </p:spPr>
        <p:txBody>
          <a:bodyPr wrap="square">
            <a:spAutoFit/>
          </a:bodyPr>
          <a:lstStyle/>
          <a:p>
            <a:r>
              <a:rPr lang="en-US" sz="6600" b="1">
                <a:solidFill>
                  <a:schemeClr val="bg1"/>
                </a:solidFill>
              </a:rPr>
              <a:t>2</a:t>
            </a:r>
            <a:endParaRPr lang="en-US" sz="6600">
              <a:solidFill>
                <a:schemeClr val="bg1"/>
              </a:solidFill>
            </a:endParaRPr>
          </a:p>
        </p:txBody>
      </p:sp>
      <p:sp>
        <p:nvSpPr>
          <p:cNvPr id="26" name="Rectangle 25">
            <a:extLst>
              <a:ext uri="{FF2B5EF4-FFF2-40B4-BE49-F238E27FC236}">
                <a16:creationId xmlns:a16="http://schemas.microsoft.com/office/drawing/2014/main" id="{C7494CC8-8409-1B9C-A26E-358C920E579E}"/>
              </a:ext>
            </a:extLst>
          </p:cNvPr>
          <p:cNvSpPr/>
          <p:nvPr/>
        </p:nvSpPr>
        <p:spPr>
          <a:xfrm>
            <a:off x="404736" y="2781584"/>
            <a:ext cx="6629109" cy="3908762"/>
          </a:xfrm>
          <a:prstGeom prst="rect">
            <a:avLst/>
          </a:prstGeom>
        </p:spPr>
        <p:txBody>
          <a:bodyPr wrap="square">
            <a:spAutoFit/>
          </a:bodyPr>
          <a:lstStyle/>
          <a:p>
            <a:pPr algn="ctr"/>
            <a:r>
              <a:rPr lang="en-US" sz="6000" b="1" dirty="0">
                <a:solidFill>
                  <a:srgbClr val="376C73"/>
                </a:solidFill>
              </a:rPr>
              <a:t>HONESTY</a:t>
            </a:r>
          </a:p>
          <a:p>
            <a:pPr algn="ctr"/>
            <a:endParaRPr lang="en-US" sz="2000" i="1" dirty="0">
              <a:solidFill>
                <a:srgbClr val="376C73"/>
              </a:solidFill>
            </a:endParaRPr>
          </a:p>
          <a:p>
            <a:pPr algn="ctr"/>
            <a:r>
              <a:rPr lang="en-US" sz="2400" b="1" dirty="0">
                <a:solidFill>
                  <a:srgbClr val="376C73"/>
                </a:solidFill>
              </a:rPr>
              <a:t>We knew our MTSS methodology was contrary to the majority.  We knew that our chosen path would be challenging for teachers, paraprofessionals, instructional coaches, and principals.  We knew we could re-master the KSA’s and return to a state of effectiveness, efficiency, and mastery through practice and effort.</a:t>
            </a:r>
          </a:p>
        </p:txBody>
      </p:sp>
      <p:pic>
        <p:nvPicPr>
          <p:cNvPr id="4" name="Picture 3">
            <a:extLst>
              <a:ext uri="{FF2B5EF4-FFF2-40B4-BE49-F238E27FC236}">
                <a16:creationId xmlns:a16="http://schemas.microsoft.com/office/drawing/2014/main" id="{8A5D310F-881B-81BE-F150-A133EDAED1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71818" y="1128701"/>
            <a:ext cx="4194406" cy="5729299"/>
          </a:xfrm>
          <a:prstGeom prst="rect">
            <a:avLst/>
          </a:prstGeom>
        </p:spPr>
      </p:pic>
    </p:spTree>
    <p:extLst>
      <p:ext uri="{BB962C8B-B14F-4D97-AF65-F5344CB8AC3E}">
        <p14:creationId xmlns:p14="http://schemas.microsoft.com/office/powerpoint/2010/main" val="3164241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6;g2c598f3f6e7_0_99">
            <a:extLst>
              <a:ext uri="{FF2B5EF4-FFF2-40B4-BE49-F238E27FC236}">
                <a16:creationId xmlns:a16="http://schemas.microsoft.com/office/drawing/2014/main" id="{264B4652-593B-BA39-CAC1-01BB2862E40A}"/>
              </a:ext>
            </a:extLst>
          </p:cNvPr>
          <p:cNvSpPr txBox="1">
            <a:spLocks/>
          </p:cNvSpPr>
          <p:nvPr/>
        </p:nvSpPr>
        <p:spPr>
          <a:xfrm>
            <a:off x="838200" y="365125"/>
            <a:ext cx="10515600" cy="1325700"/>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a:lstStyle>
          <a:p>
            <a:pPr algn="ctr">
              <a:spcBef>
                <a:spcPts val="0"/>
              </a:spcBef>
              <a:buClr>
                <a:srgbClr val="C00000"/>
              </a:buClr>
              <a:buSzPts val="6000"/>
              <a:buFont typeface="Comic Sans MS"/>
              <a:buNone/>
            </a:pPr>
            <a:r>
              <a:rPr lang="en-US" sz="6000" b="1" dirty="0">
                <a:solidFill>
                  <a:srgbClr val="376C73"/>
                </a:solidFill>
                <a:latin typeface="+mn-lt"/>
                <a:ea typeface="Comic Sans MS"/>
                <a:cs typeface="Calibri" panose="020F0502020204030204" pitchFamily="34" charset="0"/>
                <a:sym typeface="Comic Sans MS"/>
              </a:rPr>
              <a:t>TMES Growth </a:t>
            </a:r>
            <a:endParaRPr lang="en-US" sz="6000" dirty="0">
              <a:solidFill>
                <a:srgbClr val="376C73"/>
              </a:solidFill>
              <a:latin typeface="+mn-lt"/>
              <a:cs typeface="Calibri" panose="020F0502020204030204" pitchFamily="34" charset="0"/>
            </a:endParaRPr>
          </a:p>
        </p:txBody>
      </p:sp>
      <p:pic>
        <p:nvPicPr>
          <p:cNvPr id="6" name="Picture 5">
            <a:extLst>
              <a:ext uri="{FF2B5EF4-FFF2-40B4-BE49-F238E27FC236}">
                <a16:creationId xmlns:a16="http://schemas.microsoft.com/office/drawing/2014/main" id="{D364996C-C16C-B02B-9EFC-17A4CF57DCF5}"/>
              </a:ext>
            </a:extLst>
          </p:cNvPr>
          <p:cNvPicPr>
            <a:picLocks noChangeAspect="1"/>
          </p:cNvPicPr>
          <p:nvPr/>
        </p:nvPicPr>
        <p:blipFill>
          <a:blip r:embed="rId2"/>
          <a:stretch>
            <a:fillRect/>
          </a:stretch>
        </p:blipFill>
        <p:spPr>
          <a:xfrm>
            <a:off x="838200" y="1910717"/>
            <a:ext cx="4455042" cy="2334905"/>
          </a:xfrm>
          <a:prstGeom prst="rect">
            <a:avLst/>
          </a:prstGeom>
        </p:spPr>
      </p:pic>
      <p:pic>
        <p:nvPicPr>
          <p:cNvPr id="8" name="Picture 7">
            <a:extLst>
              <a:ext uri="{FF2B5EF4-FFF2-40B4-BE49-F238E27FC236}">
                <a16:creationId xmlns:a16="http://schemas.microsoft.com/office/drawing/2014/main" id="{F056344A-95FF-4CC1-3E73-4CFB8A11A64D}"/>
              </a:ext>
            </a:extLst>
          </p:cNvPr>
          <p:cNvPicPr>
            <a:picLocks noChangeAspect="1"/>
          </p:cNvPicPr>
          <p:nvPr/>
        </p:nvPicPr>
        <p:blipFill>
          <a:blip r:embed="rId3"/>
          <a:stretch>
            <a:fillRect/>
          </a:stretch>
        </p:blipFill>
        <p:spPr>
          <a:xfrm>
            <a:off x="6705600" y="1965603"/>
            <a:ext cx="4648200" cy="2410177"/>
          </a:xfrm>
          <a:prstGeom prst="rect">
            <a:avLst/>
          </a:prstGeom>
        </p:spPr>
      </p:pic>
      <p:pic>
        <p:nvPicPr>
          <p:cNvPr id="10" name="Picture 9">
            <a:extLst>
              <a:ext uri="{FF2B5EF4-FFF2-40B4-BE49-F238E27FC236}">
                <a16:creationId xmlns:a16="http://schemas.microsoft.com/office/drawing/2014/main" id="{0B29F24A-0136-CCBF-C819-AD0912998E61}"/>
              </a:ext>
            </a:extLst>
          </p:cNvPr>
          <p:cNvPicPr>
            <a:picLocks noChangeAspect="1"/>
          </p:cNvPicPr>
          <p:nvPr/>
        </p:nvPicPr>
        <p:blipFill>
          <a:blip r:embed="rId4"/>
          <a:stretch>
            <a:fillRect/>
          </a:stretch>
        </p:blipFill>
        <p:spPr>
          <a:xfrm>
            <a:off x="3806455" y="4375780"/>
            <a:ext cx="4759565" cy="2429301"/>
          </a:xfrm>
          <a:prstGeom prst="rect">
            <a:avLst/>
          </a:prstGeom>
        </p:spPr>
      </p:pic>
      <p:sp>
        <p:nvSpPr>
          <p:cNvPr id="11" name="TextBox 10">
            <a:extLst>
              <a:ext uri="{FF2B5EF4-FFF2-40B4-BE49-F238E27FC236}">
                <a16:creationId xmlns:a16="http://schemas.microsoft.com/office/drawing/2014/main" id="{6551FB67-39D2-DB2D-6D1A-677B63A1057F}"/>
              </a:ext>
            </a:extLst>
          </p:cNvPr>
          <p:cNvSpPr txBox="1"/>
          <p:nvPr/>
        </p:nvSpPr>
        <p:spPr>
          <a:xfrm>
            <a:off x="3806455" y="4101002"/>
            <a:ext cx="4455042" cy="369332"/>
          </a:xfrm>
          <a:prstGeom prst="rect">
            <a:avLst/>
          </a:prstGeom>
          <a:noFill/>
        </p:spPr>
        <p:txBody>
          <a:bodyPr wrap="square" rtlCol="0">
            <a:spAutoFit/>
          </a:bodyPr>
          <a:lstStyle/>
          <a:p>
            <a:pPr algn="ctr"/>
            <a:r>
              <a:rPr lang="en-US" dirty="0"/>
              <a:t>2022-2023</a:t>
            </a:r>
          </a:p>
        </p:txBody>
      </p:sp>
      <p:sp>
        <p:nvSpPr>
          <p:cNvPr id="13" name="TextBox 12">
            <a:extLst>
              <a:ext uri="{FF2B5EF4-FFF2-40B4-BE49-F238E27FC236}">
                <a16:creationId xmlns:a16="http://schemas.microsoft.com/office/drawing/2014/main" id="{065406C8-EC69-8242-FEB8-D39C1B42677C}"/>
              </a:ext>
            </a:extLst>
          </p:cNvPr>
          <p:cNvSpPr txBox="1"/>
          <p:nvPr/>
        </p:nvSpPr>
        <p:spPr>
          <a:xfrm>
            <a:off x="6705600" y="1506159"/>
            <a:ext cx="4455042" cy="369332"/>
          </a:xfrm>
          <a:prstGeom prst="rect">
            <a:avLst/>
          </a:prstGeom>
          <a:noFill/>
        </p:spPr>
        <p:txBody>
          <a:bodyPr wrap="square" rtlCol="0">
            <a:spAutoFit/>
          </a:bodyPr>
          <a:lstStyle/>
          <a:p>
            <a:pPr algn="ctr"/>
            <a:r>
              <a:rPr lang="en-US" dirty="0"/>
              <a:t>2021-2022</a:t>
            </a:r>
          </a:p>
        </p:txBody>
      </p:sp>
      <p:sp>
        <p:nvSpPr>
          <p:cNvPr id="14" name="TextBox 13">
            <a:extLst>
              <a:ext uri="{FF2B5EF4-FFF2-40B4-BE49-F238E27FC236}">
                <a16:creationId xmlns:a16="http://schemas.microsoft.com/office/drawing/2014/main" id="{97DC6D34-27F0-7254-9492-9DBACFA75244}"/>
              </a:ext>
            </a:extLst>
          </p:cNvPr>
          <p:cNvSpPr txBox="1"/>
          <p:nvPr/>
        </p:nvSpPr>
        <p:spPr>
          <a:xfrm>
            <a:off x="1153633" y="1506159"/>
            <a:ext cx="4455042" cy="369332"/>
          </a:xfrm>
          <a:prstGeom prst="rect">
            <a:avLst/>
          </a:prstGeom>
          <a:noFill/>
        </p:spPr>
        <p:txBody>
          <a:bodyPr wrap="square" rtlCol="0">
            <a:spAutoFit/>
          </a:bodyPr>
          <a:lstStyle/>
          <a:p>
            <a:pPr algn="ctr"/>
            <a:r>
              <a:rPr lang="en-US" dirty="0"/>
              <a:t>2020-2021</a:t>
            </a:r>
          </a:p>
        </p:txBody>
      </p:sp>
    </p:spTree>
    <p:extLst>
      <p:ext uri="{BB962C8B-B14F-4D97-AF65-F5344CB8AC3E}">
        <p14:creationId xmlns:p14="http://schemas.microsoft.com/office/powerpoint/2010/main" val="2615982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99F800-7DCA-7AC6-CADE-43C0607E9DC7}"/>
              </a:ext>
            </a:extLst>
          </p:cNvPr>
          <p:cNvSpPr txBox="1"/>
          <p:nvPr/>
        </p:nvSpPr>
        <p:spPr>
          <a:xfrm>
            <a:off x="1044313" y="2648691"/>
            <a:ext cx="4902814"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The mission of the BIE is to provide students at BIE-funded schools with a culturally relevant, high-quality education that prepares students with the knowledge, skills, and behaviors needed to flourish in the opportunities of tomorrow, become healthy and successful individuals, and lead their communities and sovereign nations to a thriving future that preserves their unique cultural identities.</a:t>
            </a:r>
          </a:p>
          <a:p>
            <a:pPr algn="ctr"/>
            <a:endParaRPr lang="en-US" sz="2000" dirty="0">
              <a:solidFill>
                <a:schemeClr val="bg1"/>
              </a:solidFill>
            </a:endParaRPr>
          </a:p>
        </p:txBody>
      </p:sp>
      <p:sp>
        <p:nvSpPr>
          <p:cNvPr id="3" name="TextBox 2">
            <a:extLst>
              <a:ext uri="{FF2B5EF4-FFF2-40B4-BE49-F238E27FC236}">
                <a16:creationId xmlns:a16="http://schemas.microsoft.com/office/drawing/2014/main" id="{F4EBDDF2-89B8-C433-5919-5DDC79DBDDF1}"/>
              </a:ext>
            </a:extLst>
          </p:cNvPr>
          <p:cNvSpPr txBox="1"/>
          <p:nvPr/>
        </p:nvSpPr>
        <p:spPr>
          <a:xfrm>
            <a:off x="1108195" y="1439943"/>
            <a:ext cx="4902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pc="600" dirty="0">
                <a:solidFill>
                  <a:schemeClr val="bg1"/>
                </a:solidFill>
                <a:latin typeface="+mj-lt"/>
              </a:rPr>
              <a:t>MISSION</a:t>
            </a:r>
          </a:p>
        </p:txBody>
      </p:sp>
      <p:pic>
        <p:nvPicPr>
          <p:cNvPr id="4" name="Picture 3" descr="Logo&#10;&#10;Description automatically generated">
            <a:extLst>
              <a:ext uri="{FF2B5EF4-FFF2-40B4-BE49-F238E27FC236}">
                <a16:creationId xmlns:a16="http://schemas.microsoft.com/office/drawing/2014/main" id="{064AE530-9DB1-78AE-9FE7-C54C04E956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3732" y="658318"/>
            <a:ext cx="771739" cy="771739"/>
          </a:xfrm>
          <a:prstGeom prst="rect">
            <a:avLst/>
          </a:prstGeom>
        </p:spPr>
      </p:pic>
    </p:spTree>
    <p:extLst>
      <p:ext uri="{BB962C8B-B14F-4D97-AF65-F5344CB8AC3E}">
        <p14:creationId xmlns:p14="http://schemas.microsoft.com/office/powerpoint/2010/main" val="2424178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c598f3f6e7_0_99"/>
          <p:cNvSpPr txBox="1">
            <a:spLocks noGrp="1"/>
          </p:cNvSpPr>
          <p:nvPr>
            <p:ph type="title" idx="4294967295"/>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0000"/>
              </a:buClr>
              <a:buSzPts val="6000"/>
              <a:buFont typeface="Comic Sans MS"/>
              <a:buNone/>
            </a:pPr>
            <a:r>
              <a:rPr lang="en-US" sz="6000" b="1" dirty="0">
                <a:solidFill>
                  <a:srgbClr val="376C73"/>
                </a:solidFill>
                <a:latin typeface="+mn-lt"/>
                <a:ea typeface="Comic Sans MS"/>
                <a:cs typeface="Calibri" panose="020F0502020204030204" pitchFamily="34" charset="0"/>
                <a:sym typeface="Comic Sans MS"/>
              </a:rPr>
              <a:t>TMMS Growth</a:t>
            </a:r>
            <a:endParaRPr sz="6000" dirty="0">
              <a:solidFill>
                <a:srgbClr val="376C73"/>
              </a:solidFill>
              <a:latin typeface="+mn-lt"/>
              <a:cs typeface="Calibri" panose="020F0502020204030204" pitchFamily="34" charset="0"/>
            </a:endParaRPr>
          </a:p>
        </p:txBody>
      </p:sp>
      <p:pic>
        <p:nvPicPr>
          <p:cNvPr id="417" name="Google Shape;417;g2c598f3f6e7_0_99"/>
          <p:cNvPicPr preferRelativeResize="0"/>
          <p:nvPr/>
        </p:nvPicPr>
        <p:blipFill rotWithShape="1">
          <a:blip r:embed="rId3">
            <a:alphaModFix/>
          </a:blip>
          <a:srcRect/>
          <a:stretch/>
        </p:blipFill>
        <p:spPr>
          <a:xfrm>
            <a:off x="390113" y="1849750"/>
            <a:ext cx="4712670" cy="2406475"/>
          </a:xfrm>
          <a:prstGeom prst="rect">
            <a:avLst/>
          </a:prstGeom>
          <a:noFill/>
          <a:ln>
            <a:noFill/>
          </a:ln>
        </p:spPr>
      </p:pic>
      <p:pic>
        <p:nvPicPr>
          <p:cNvPr id="418" name="Google Shape;418;g2c598f3f6e7_0_99"/>
          <p:cNvPicPr preferRelativeResize="0"/>
          <p:nvPr/>
        </p:nvPicPr>
        <p:blipFill rotWithShape="1">
          <a:blip r:embed="rId4">
            <a:alphaModFix/>
          </a:blip>
          <a:srcRect/>
          <a:stretch/>
        </p:blipFill>
        <p:spPr>
          <a:xfrm>
            <a:off x="6409750" y="1849750"/>
            <a:ext cx="5113689" cy="2406475"/>
          </a:xfrm>
          <a:prstGeom prst="rect">
            <a:avLst/>
          </a:prstGeom>
          <a:noFill/>
          <a:ln>
            <a:noFill/>
          </a:ln>
        </p:spPr>
      </p:pic>
      <p:sp>
        <p:nvSpPr>
          <p:cNvPr id="419" name="Google Shape;419;g2c598f3f6e7_0_99"/>
          <p:cNvSpPr txBox="1"/>
          <p:nvPr/>
        </p:nvSpPr>
        <p:spPr>
          <a:xfrm>
            <a:off x="1390750" y="1521525"/>
            <a:ext cx="2711400" cy="43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a:solidFill>
                  <a:schemeClr val="dk1"/>
                </a:solidFill>
              </a:rPr>
              <a:t>2020-2021</a:t>
            </a:r>
            <a:endParaRPr sz="1800" b="1" dirty="0">
              <a:solidFill>
                <a:schemeClr val="dk1"/>
              </a:solidFill>
            </a:endParaRPr>
          </a:p>
        </p:txBody>
      </p:sp>
      <p:sp>
        <p:nvSpPr>
          <p:cNvPr id="420" name="Google Shape;420;g2c598f3f6e7_0_99"/>
          <p:cNvSpPr txBox="1"/>
          <p:nvPr/>
        </p:nvSpPr>
        <p:spPr>
          <a:xfrm>
            <a:off x="7610900" y="1521525"/>
            <a:ext cx="2711400" cy="43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a:solidFill>
                  <a:schemeClr val="dk1"/>
                </a:solidFill>
              </a:rPr>
              <a:t>2021-2022</a:t>
            </a:r>
            <a:endParaRPr sz="1800" b="1" dirty="0">
              <a:solidFill>
                <a:schemeClr val="dk1"/>
              </a:solidFill>
            </a:endParaRPr>
          </a:p>
        </p:txBody>
      </p:sp>
      <p:pic>
        <p:nvPicPr>
          <p:cNvPr id="421" name="Google Shape;421;g2c598f3f6e7_0_99"/>
          <p:cNvPicPr preferRelativeResize="0"/>
          <p:nvPr/>
        </p:nvPicPr>
        <p:blipFill>
          <a:blip r:embed="rId5">
            <a:alphaModFix/>
          </a:blip>
          <a:stretch>
            <a:fillRect/>
          </a:stretch>
        </p:blipFill>
        <p:spPr>
          <a:xfrm>
            <a:off x="3539149" y="4190530"/>
            <a:ext cx="5113701" cy="2667470"/>
          </a:xfrm>
          <a:prstGeom prst="rect">
            <a:avLst/>
          </a:prstGeom>
          <a:noFill/>
          <a:ln>
            <a:noFill/>
          </a:ln>
        </p:spPr>
      </p:pic>
      <p:sp>
        <p:nvSpPr>
          <p:cNvPr id="422" name="Google Shape;422;g2c598f3f6e7_0_99"/>
          <p:cNvSpPr txBox="1"/>
          <p:nvPr/>
        </p:nvSpPr>
        <p:spPr>
          <a:xfrm>
            <a:off x="3539149" y="3817088"/>
            <a:ext cx="5113688" cy="59806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dk1"/>
                </a:solidFill>
              </a:rPr>
              <a:t>2022- 2023</a:t>
            </a:r>
            <a:endParaRPr b="1" dirty="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9E920E98-2DCB-FB6C-3D68-3C5567D86979}"/>
              </a:ext>
            </a:extLst>
          </p:cNvPr>
          <p:cNvSpPr txBox="1"/>
          <p:nvPr/>
        </p:nvSpPr>
        <p:spPr>
          <a:xfrm>
            <a:off x="7649435" y="574703"/>
            <a:ext cx="616184" cy="1107996"/>
          </a:xfrm>
          <a:prstGeom prst="rect">
            <a:avLst/>
          </a:prstGeom>
          <a:noFill/>
        </p:spPr>
        <p:txBody>
          <a:bodyPr wrap="square">
            <a:spAutoFit/>
          </a:bodyPr>
          <a:lstStyle/>
          <a:p>
            <a:r>
              <a:rPr lang="en-US" sz="6600" b="1">
                <a:solidFill>
                  <a:schemeClr val="bg1"/>
                </a:solidFill>
              </a:rPr>
              <a:t>2</a:t>
            </a:r>
            <a:endParaRPr lang="en-US" sz="6600">
              <a:solidFill>
                <a:schemeClr val="bg1"/>
              </a:solidFill>
            </a:endParaRPr>
          </a:p>
        </p:txBody>
      </p:sp>
      <p:sp>
        <p:nvSpPr>
          <p:cNvPr id="26" name="Rectangle 25">
            <a:extLst>
              <a:ext uri="{FF2B5EF4-FFF2-40B4-BE49-F238E27FC236}">
                <a16:creationId xmlns:a16="http://schemas.microsoft.com/office/drawing/2014/main" id="{C7494CC8-8409-1B9C-A26E-358C920E579E}"/>
              </a:ext>
            </a:extLst>
          </p:cNvPr>
          <p:cNvSpPr/>
          <p:nvPr/>
        </p:nvSpPr>
        <p:spPr>
          <a:xfrm>
            <a:off x="404736" y="2781584"/>
            <a:ext cx="6629109" cy="3908762"/>
          </a:xfrm>
          <a:prstGeom prst="rect">
            <a:avLst/>
          </a:prstGeom>
        </p:spPr>
        <p:txBody>
          <a:bodyPr wrap="square">
            <a:spAutoFit/>
          </a:bodyPr>
          <a:lstStyle/>
          <a:p>
            <a:pPr algn="ctr"/>
            <a:r>
              <a:rPr lang="en-US" sz="6000" b="1" dirty="0">
                <a:solidFill>
                  <a:srgbClr val="376C73"/>
                </a:solidFill>
              </a:rPr>
              <a:t>HUMILITY</a:t>
            </a:r>
          </a:p>
          <a:p>
            <a:pPr algn="ctr"/>
            <a:endParaRPr lang="en-US" sz="2000" i="1" dirty="0">
              <a:solidFill>
                <a:srgbClr val="376C73"/>
              </a:solidFill>
            </a:endParaRPr>
          </a:p>
          <a:p>
            <a:pPr algn="ctr"/>
            <a:r>
              <a:rPr lang="en-US" sz="2400" b="1" dirty="0">
                <a:solidFill>
                  <a:srgbClr val="376C73"/>
                </a:solidFill>
              </a:rPr>
              <a:t>We knew we did not have ALL OF THE ANSWERS or ALL OF THE TOOLS, but we had enough drive and ambition to cover the gaps.  WE ARE THE ONES OUR ANCESTORS DREAMED ABOUT AND PRAYED FOR.  WE ARE TASKED WITH DOING THE WORK, using our skills for today’s children, and ensuring the success of tomorrow’s sovereign nations.</a:t>
            </a:r>
          </a:p>
        </p:txBody>
      </p:sp>
      <p:pic>
        <p:nvPicPr>
          <p:cNvPr id="4" name="Picture 3">
            <a:extLst>
              <a:ext uri="{FF2B5EF4-FFF2-40B4-BE49-F238E27FC236}">
                <a16:creationId xmlns:a16="http://schemas.microsoft.com/office/drawing/2014/main" id="{8A5D310F-881B-81BE-F150-A133EDAED1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71818" y="1128701"/>
            <a:ext cx="4194406" cy="5729299"/>
          </a:xfrm>
          <a:prstGeom prst="rect">
            <a:avLst/>
          </a:prstGeom>
        </p:spPr>
      </p:pic>
    </p:spTree>
    <p:extLst>
      <p:ext uri="{BB962C8B-B14F-4D97-AF65-F5344CB8AC3E}">
        <p14:creationId xmlns:p14="http://schemas.microsoft.com/office/powerpoint/2010/main" val="1699572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309" y="851019"/>
            <a:ext cx="9501188" cy="1325563"/>
          </a:xfrm>
        </p:spPr>
        <p:txBody>
          <a:bodyPr/>
          <a:lstStyle/>
          <a:p>
            <a:r>
              <a:rPr lang="en-US" dirty="0"/>
              <a:t>Do Not Accept the Status Quo!</a:t>
            </a:r>
          </a:p>
        </p:txBody>
      </p:sp>
      <p:sp>
        <p:nvSpPr>
          <p:cNvPr id="3" name="Content Placeholder 2"/>
          <p:cNvSpPr>
            <a:spLocks noGrp="1"/>
          </p:cNvSpPr>
          <p:nvPr>
            <p:ph idx="4294967295"/>
          </p:nvPr>
        </p:nvSpPr>
        <p:spPr>
          <a:xfrm>
            <a:off x="1979613" y="1920875"/>
            <a:ext cx="10212387" cy="4251325"/>
          </a:xfrm>
        </p:spPr>
        <p:txBody>
          <a:bodyPr>
            <a:normAutofit/>
          </a:bodyPr>
          <a:lstStyle/>
          <a:p>
            <a:pPr marL="0" indent="0">
              <a:buNone/>
            </a:pPr>
            <a:r>
              <a:rPr lang="en-US" sz="3600" i="1" dirty="0"/>
              <a:t>We must be willing to challenge old habits and beliefs</a:t>
            </a:r>
          </a:p>
          <a:p>
            <a:pPr marL="0" indent="0">
              <a:buNone/>
            </a:pPr>
            <a:endParaRPr lang="en-US" sz="3600" dirty="0"/>
          </a:p>
        </p:txBody>
      </p:sp>
      <p:grpSp>
        <p:nvGrpSpPr>
          <p:cNvPr id="6" name="Group 5">
            <a:extLst>
              <a:ext uri="{FF2B5EF4-FFF2-40B4-BE49-F238E27FC236}">
                <a16:creationId xmlns:a16="http://schemas.microsoft.com/office/drawing/2014/main" id="{7F7D3EFF-2210-BF9A-185B-354CECD88883}"/>
              </a:ext>
            </a:extLst>
          </p:cNvPr>
          <p:cNvGrpSpPr/>
          <p:nvPr/>
        </p:nvGrpSpPr>
        <p:grpSpPr>
          <a:xfrm rot="544332">
            <a:off x="8801124" y="3075449"/>
            <a:ext cx="3162922" cy="1695762"/>
            <a:chOff x="8424474" y="4000500"/>
            <a:chExt cx="3162922" cy="1695762"/>
          </a:xfrm>
        </p:grpSpPr>
        <p:sp>
          <p:nvSpPr>
            <p:cNvPr id="4" name="Oval Callout 3">
              <a:extLst>
                <a:ext uri="{FF2B5EF4-FFF2-40B4-BE49-F238E27FC236}">
                  <a16:creationId xmlns:a16="http://schemas.microsoft.com/office/drawing/2014/main" id="{5296321D-E496-E2D3-9ABE-8AC4391FB993}"/>
                </a:ext>
              </a:extLst>
            </p:cNvPr>
            <p:cNvSpPr/>
            <p:nvPr/>
          </p:nvSpPr>
          <p:spPr>
            <a:xfrm>
              <a:off x="8439461" y="4000500"/>
              <a:ext cx="3147935" cy="1695762"/>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endParaRPr lang="en-US" sz="28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29DF4F8-A289-84D3-18C7-115BD1D49322}"/>
                </a:ext>
              </a:extLst>
            </p:cNvPr>
            <p:cNvSpPr txBox="1"/>
            <p:nvPr/>
          </p:nvSpPr>
          <p:spPr>
            <a:xfrm>
              <a:off x="8424474" y="4371327"/>
              <a:ext cx="3147935" cy="954107"/>
            </a:xfrm>
            <a:prstGeom prst="rect">
              <a:avLst/>
            </a:prstGeom>
            <a:noFill/>
          </p:spPr>
          <p:txBody>
            <a:bodyPr wrap="square" rtlCol="0">
              <a:spAutoFit/>
            </a:bodyPr>
            <a:lstStyle/>
            <a:p>
              <a:pPr algn="ctr"/>
              <a:r>
                <a:rPr lang="en-US" sz="2800" b="1" dirty="0">
                  <a:solidFill>
                    <a:schemeClr val="bg1"/>
                  </a:solidFill>
                  <a:latin typeface="Calibri" panose="020F0502020204030204" pitchFamily="34" charset="0"/>
                  <a:cs typeface="Calibri" panose="020F0502020204030204" pitchFamily="34" charset="0"/>
                </a:rPr>
                <a:t>These programs don’t work for….</a:t>
              </a:r>
            </a:p>
          </p:txBody>
        </p:sp>
      </p:grpSp>
      <p:grpSp>
        <p:nvGrpSpPr>
          <p:cNvPr id="7" name="Group 6">
            <a:extLst>
              <a:ext uri="{FF2B5EF4-FFF2-40B4-BE49-F238E27FC236}">
                <a16:creationId xmlns:a16="http://schemas.microsoft.com/office/drawing/2014/main" id="{71D7B875-738A-94BF-1E4B-CE7A0D200A67}"/>
              </a:ext>
            </a:extLst>
          </p:cNvPr>
          <p:cNvGrpSpPr/>
          <p:nvPr/>
        </p:nvGrpSpPr>
        <p:grpSpPr>
          <a:xfrm rot="21054209">
            <a:off x="135373" y="3197694"/>
            <a:ext cx="3622621" cy="1695762"/>
            <a:chOff x="8439460" y="4000500"/>
            <a:chExt cx="3622621" cy="1695762"/>
          </a:xfrm>
        </p:grpSpPr>
        <p:sp>
          <p:nvSpPr>
            <p:cNvPr id="8" name="Oval Callout 7">
              <a:extLst>
                <a:ext uri="{FF2B5EF4-FFF2-40B4-BE49-F238E27FC236}">
                  <a16:creationId xmlns:a16="http://schemas.microsoft.com/office/drawing/2014/main" id="{98B143D9-E673-8DB9-FD87-7266651420C6}"/>
                </a:ext>
              </a:extLst>
            </p:cNvPr>
            <p:cNvSpPr/>
            <p:nvPr/>
          </p:nvSpPr>
          <p:spPr>
            <a:xfrm>
              <a:off x="8439460" y="4000500"/>
              <a:ext cx="3622621" cy="1695762"/>
            </a:xfrm>
            <a:prstGeom prst="wedgeEllipseCallout">
              <a:avLst/>
            </a:prstGeom>
            <a:solidFill>
              <a:schemeClr val="accent2"/>
            </a:solidFill>
            <a:scene3d>
              <a:camera prst="orthographicFront">
                <a:rot lat="0" lon="108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endParaRPr lang="en-US" sz="2800" b="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AF9B388-D412-EED7-8C4B-C89ACE24DBCB}"/>
                </a:ext>
              </a:extLst>
            </p:cNvPr>
            <p:cNvSpPr txBox="1"/>
            <p:nvPr/>
          </p:nvSpPr>
          <p:spPr>
            <a:xfrm>
              <a:off x="8694294" y="4244586"/>
              <a:ext cx="3147935" cy="1384995"/>
            </a:xfrm>
            <a:prstGeom prst="rect">
              <a:avLst/>
            </a:prstGeom>
            <a:noFill/>
          </p:spPr>
          <p:txBody>
            <a:bodyPr wrap="square" rtlCol="0">
              <a:spAutoFit/>
            </a:bodyPr>
            <a:lstStyle/>
            <a:p>
              <a:pPr algn="ctr"/>
              <a:r>
                <a:rPr lang="en-US" sz="2800" b="1" dirty="0">
                  <a:solidFill>
                    <a:schemeClr val="bg1"/>
                  </a:solidFill>
                  <a:latin typeface="Calibri" panose="020F0502020204030204" pitchFamily="34" charset="0"/>
                  <a:cs typeface="Calibri" panose="020F0502020204030204" pitchFamily="34" charset="0"/>
                </a:rPr>
                <a:t>These assessments don’t measure the right thing</a:t>
              </a:r>
            </a:p>
          </p:txBody>
        </p:sp>
      </p:grpSp>
      <p:grpSp>
        <p:nvGrpSpPr>
          <p:cNvPr id="10" name="Group 9">
            <a:extLst>
              <a:ext uri="{FF2B5EF4-FFF2-40B4-BE49-F238E27FC236}">
                <a16:creationId xmlns:a16="http://schemas.microsoft.com/office/drawing/2014/main" id="{DAA04D91-BC1A-42E7-660B-6ECDBA29E9B0}"/>
              </a:ext>
            </a:extLst>
          </p:cNvPr>
          <p:cNvGrpSpPr/>
          <p:nvPr/>
        </p:nvGrpSpPr>
        <p:grpSpPr>
          <a:xfrm>
            <a:off x="4118429" y="2904881"/>
            <a:ext cx="4399336" cy="1567958"/>
            <a:chOff x="7717437" y="4000500"/>
            <a:chExt cx="3869959" cy="1567958"/>
          </a:xfrm>
        </p:grpSpPr>
        <p:sp>
          <p:nvSpPr>
            <p:cNvPr id="11" name="Oval Callout 10">
              <a:extLst>
                <a:ext uri="{FF2B5EF4-FFF2-40B4-BE49-F238E27FC236}">
                  <a16:creationId xmlns:a16="http://schemas.microsoft.com/office/drawing/2014/main" id="{2212AF04-5C50-FE20-1708-A81609CE5A1E}"/>
                </a:ext>
              </a:extLst>
            </p:cNvPr>
            <p:cNvSpPr/>
            <p:nvPr/>
          </p:nvSpPr>
          <p:spPr>
            <a:xfrm>
              <a:off x="7717437" y="4000500"/>
              <a:ext cx="3869959" cy="1567958"/>
            </a:xfrm>
            <a:prstGeom prst="wedgeEllipseCallout">
              <a:avLst/>
            </a:prstGeom>
            <a:solidFill>
              <a:srgbClr val="393D4B"/>
            </a:solidFill>
            <a:scene3d>
              <a:camera prst="orthographicFront">
                <a:rot lat="0" lon="108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endParaRPr lang="en-US" sz="2800"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67B15EE-223B-4409-1853-AA03160421F7}"/>
                </a:ext>
              </a:extLst>
            </p:cNvPr>
            <p:cNvSpPr txBox="1"/>
            <p:nvPr/>
          </p:nvSpPr>
          <p:spPr>
            <a:xfrm>
              <a:off x="7717438" y="4311367"/>
              <a:ext cx="3854972" cy="954107"/>
            </a:xfrm>
            <a:prstGeom prst="rect">
              <a:avLst/>
            </a:prstGeom>
            <a:noFill/>
          </p:spPr>
          <p:txBody>
            <a:bodyPr wrap="square" rtlCol="0">
              <a:spAutoFit/>
            </a:bodyPr>
            <a:lstStyle/>
            <a:p>
              <a:pPr algn="ctr">
                <a:spcBef>
                  <a:spcPts val="1200"/>
                </a:spcBef>
              </a:pPr>
              <a:r>
                <a:rPr lang="en-US" sz="2800" b="1" dirty="0">
                  <a:solidFill>
                    <a:schemeClr val="bg1"/>
                  </a:solidFill>
                  <a:latin typeface="Calibri" panose="020F0502020204030204" pitchFamily="34" charset="0"/>
                  <a:cs typeface="Calibri" panose="020F0502020204030204" pitchFamily="34" charset="0"/>
                </a:rPr>
                <a:t>Students can read, but </a:t>
              </a:r>
              <a:br>
                <a:rPr lang="en-US" sz="2800" b="1" dirty="0">
                  <a:solidFill>
                    <a:schemeClr val="bg1"/>
                  </a:solidFill>
                  <a:latin typeface="Calibri" panose="020F0502020204030204" pitchFamily="34" charset="0"/>
                  <a:cs typeface="Calibri" panose="020F0502020204030204" pitchFamily="34" charset="0"/>
                </a:rPr>
              </a:br>
              <a:r>
                <a:rPr lang="en-US" sz="2800" b="1" dirty="0">
                  <a:solidFill>
                    <a:schemeClr val="bg1"/>
                  </a:solidFill>
                  <a:latin typeface="Calibri" panose="020F0502020204030204" pitchFamily="34" charset="0"/>
                  <a:cs typeface="Calibri" panose="020F0502020204030204" pitchFamily="34" charset="0"/>
                </a:rPr>
                <a:t>they can’t comprehend</a:t>
              </a:r>
            </a:p>
          </p:txBody>
        </p:sp>
      </p:grpSp>
      <p:grpSp>
        <p:nvGrpSpPr>
          <p:cNvPr id="13" name="Group 12">
            <a:extLst>
              <a:ext uri="{FF2B5EF4-FFF2-40B4-BE49-F238E27FC236}">
                <a16:creationId xmlns:a16="http://schemas.microsoft.com/office/drawing/2014/main" id="{F30D50FA-E640-213C-A3FE-0CB0BCCC9325}"/>
              </a:ext>
            </a:extLst>
          </p:cNvPr>
          <p:cNvGrpSpPr/>
          <p:nvPr/>
        </p:nvGrpSpPr>
        <p:grpSpPr>
          <a:xfrm rot="21161909">
            <a:off x="2971146" y="4610785"/>
            <a:ext cx="3155893" cy="1971595"/>
            <a:chOff x="8439461" y="3724667"/>
            <a:chExt cx="3155893" cy="1971595"/>
          </a:xfrm>
        </p:grpSpPr>
        <p:sp>
          <p:nvSpPr>
            <p:cNvPr id="14" name="Oval Callout 13">
              <a:extLst>
                <a:ext uri="{FF2B5EF4-FFF2-40B4-BE49-F238E27FC236}">
                  <a16:creationId xmlns:a16="http://schemas.microsoft.com/office/drawing/2014/main" id="{9AB942FC-8AC2-BFB7-4D06-52076EFC2D9A}"/>
                </a:ext>
              </a:extLst>
            </p:cNvPr>
            <p:cNvSpPr/>
            <p:nvPr/>
          </p:nvSpPr>
          <p:spPr>
            <a:xfrm>
              <a:off x="8439461" y="3724667"/>
              <a:ext cx="3147935" cy="1971595"/>
            </a:xfrm>
            <a:prstGeom prst="wedgeEllipseCallout">
              <a:avLst/>
            </a:prstGeom>
            <a:scene3d>
              <a:camera prst="orthographicFront">
                <a:rot lat="0" lon="108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endParaRPr lang="en-US" sz="2800"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A5956C3F-4FCD-C11E-2F1B-664438846789}"/>
                </a:ext>
              </a:extLst>
            </p:cNvPr>
            <p:cNvSpPr txBox="1"/>
            <p:nvPr/>
          </p:nvSpPr>
          <p:spPr>
            <a:xfrm>
              <a:off x="8447419" y="4022190"/>
              <a:ext cx="3147935" cy="1384995"/>
            </a:xfrm>
            <a:prstGeom prst="rect">
              <a:avLst/>
            </a:prstGeom>
            <a:noFill/>
          </p:spPr>
          <p:txBody>
            <a:bodyPr wrap="square" rtlCol="0">
              <a:spAutoFit/>
            </a:bodyPr>
            <a:lstStyle/>
            <a:p>
              <a:pPr algn="ctr"/>
              <a:r>
                <a:rPr lang="en-US" sz="2800" b="1" dirty="0">
                  <a:solidFill>
                    <a:schemeClr val="bg1"/>
                  </a:solidFill>
                  <a:latin typeface="Calibri" panose="020F0502020204030204" pitchFamily="34" charset="0"/>
                  <a:cs typeface="Calibri" panose="020F0502020204030204" pitchFamily="34" charset="0"/>
                </a:rPr>
                <a:t>Achievement </a:t>
              </a:r>
              <a:br>
                <a:rPr lang="en-US" sz="2800" b="1" dirty="0">
                  <a:solidFill>
                    <a:schemeClr val="bg1"/>
                  </a:solidFill>
                  <a:latin typeface="Calibri" panose="020F0502020204030204" pitchFamily="34" charset="0"/>
                  <a:cs typeface="Calibri" panose="020F0502020204030204" pitchFamily="34" charset="0"/>
                </a:rPr>
              </a:br>
              <a:r>
                <a:rPr lang="en-US" sz="2800" b="1" dirty="0">
                  <a:solidFill>
                    <a:schemeClr val="bg1"/>
                  </a:solidFill>
                  <a:latin typeface="Calibri" panose="020F0502020204030204" pitchFamily="34" charset="0"/>
                  <a:cs typeface="Calibri" panose="020F0502020204030204" pitchFamily="34" charset="0"/>
                </a:rPr>
                <a:t>hasn’t improved fast enough</a:t>
              </a:r>
            </a:p>
          </p:txBody>
        </p:sp>
      </p:grpSp>
      <p:grpSp>
        <p:nvGrpSpPr>
          <p:cNvPr id="16" name="Group 15">
            <a:extLst>
              <a:ext uri="{FF2B5EF4-FFF2-40B4-BE49-F238E27FC236}">
                <a16:creationId xmlns:a16="http://schemas.microsoft.com/office/drawing/2014/main" id="{A136C900-9192-137B-10E5-8DDD0ED8DE8D}"/>
              </a:ext>
            </a:extLst>
          </p:cNvPr>
          <p:cNvGrpSpPr/>
          <p:nvPr/>
        </p:nvGrpSpPr>
        <p:grpSpPr>
          <a:xfrm rot="688056">
            <a:off x="6877745" y="4914644"/>
            <a:ext cx="3622621" cy="1688779"/>
            <a:chOff x="8439460" y="4000500"/>
            <a:chExt cx="3622621" cy="1688779"/>
          </a:xfrm>
        </p:grpSpPr>
        <p:sp>
          <p:nvSpPr>
            <p:cNvPr id="17" name="Oval Callout 16">
              <a:extLst>
                <a:ext uri="{FF2B5EF4-FFF2-40B4-BE49-F238E27FC236}">
                  <a16:creationId xmlns:a16="http://schemas.microsoft.com/office/drawing/2014/main" id="{1DC1B81A-17D1-8042-EFBC-07DE54823E80}"/>
                </a:ext>
              </a:extLst>
            </p:cNvPr>
            <p:cNvSpPr/>
            <p:nvPr/>
          </p:nvSpPr>
          <p:spPr>
            <a:xfrm>
              <a:off x="8439460" y="4000500"/>
              <a:ext cx="3622621" cy="1688779"/>
            </a:xfrm>
            <a:prstGeom prst="wedgeEllipse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endParaRPr lang="en-US" sz="2800" b="1"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CB74ED4E-8370-963E-BD16-6838DEC90FA9}"/>
                </a:ext>
              </a:extLst>
            </p:cNvPr>
            <p:cNvSpPr txBox="1"/>
            <p:nvPr/>
          </p:nvSpPr>
          <p:spPr>
            <a:xfrm>
              <a:off x="8450387" y="4257533"/>
              <a:ext cx="3579567" cy="1077218"/>
            </a:xfrm>
            <a:prstGeom prst="rect">
              <a:avLst/>
            </a:prstGeom>
            <a:noFill/>
          </p:spPr>
          <p:txBody>
            <a:bodyPr wrap="square" rtlCol="0">
              <a:spAutoFit/>
            </a:bodyPr>
            <a:lstStyle/>
            <a:p>
              <a:pPr algn="ctr"/>
              <a:r>
                <a:rPr lang="en-US" sz="3200" b="1" dirty="0">
                  <a:solidFill>
                    <a:schemeClr val="bg1"/>
                  </a:solidFill>
                  <a:latin typeface="Calibri" panose="020F0502020204030204" pitchFamily="34" charset="0"/>
                  <a:cs typeface="Calibri" panose="020F0502020204030204" pitchFamily="34" charset="0"/>
                </a:rPr>
                <a:t>We are ignoring language &amp; culture</a:t>
              </a:r>
            </a:p>
          </p:txBody>
        </p:sp>
      </p:grpSp>
    </p:spTree>
    <p:extLst>
      <p:ext uri="{BB962C8B-B14F-4D97-AF65-F5344CB8AC3E}">
        <p14:creationId xmlns:p14="http://schemas.microsoft.com/office/powerpoint/2010/main" val="1671825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9E920E98-2DCB-FB6C-3D68-3C5567D86979}"/>
              </a:ext>
            </a:extLst>
          </p:cNvPr>
          <p:cNvSpPr txBox="1"/>
          <p:nvPr/>
        </p:nvSpPr>
        <p:spPr>
          <a:xfrm>
            <a:off x="7649435" y="574703"/>
            <a:ext cx="616184" cy="1107996"/>
          </a:xfrm>
          <a:prstGeom prst="rect">
            <a:avLst/>
          </a:prstGeom>
          <a:noFill/>
        </p:spPr>
        <p:txBody>
          <a:bodyPr wrap="square">
            <a:spAutoFit/>
          </a:bodyPr>
          <a:lstStyle/>
          <a:p>
            <a:r>
              <a:rPr lang="en-US" sz="6600" b="1">
                <a:solidFill>
                  <a:schemeClr val="bg1"/>
                </a:solidFill>
              </a:rPr>
              <a:t>2</a:t>
            </a:r>
            <a:endParaRPr lang="en-US" sz="6600">
              <a:solidFill>
                <a:schemeClr val="bg1"/>
              </a:solidFill>
            </a:endParaRPr>
          </a:p>
        </p:txBody>
      </p:sp>
      <p:sp>
        <p:nvSpPr>
          <p:cNvPr id="26" name="Rectangle 25">
            <a:extLst>
              <a:ext uri="{FF2B5EF4-FFF2-40B4-BE49-F238E27FC236}">
                <a16:creationId xmlns:a16="http://schemas.microsoft.com/office/drawing/2014/main" id="{C7494CC8-8409-1B9C-A26E-358C920E579E}"/>
              </a:ext>
            </a:extLst>
          </p:cNvPr>
          <p:cNvSpPr/>
          <p:nvPr/>
        </p:nvSpPr>
        <p:spPr>
          <a:xfrm>
            <a:off x="404736" y="2781584"/>
            <a:ext cx="6629109" cy="3908762"/>
          </a:xfrm>
          <a:prstGeom prst="rect">
            <a:avLst/>
          </a:prstGeom>
        </p:spPr>
        <p:txBody>
          <a:bodyPr wrap="square">
            <a:spAutoFit/>
          </a:bodyPr>
          <a:lstStyle/>
          <a:p>
            <a:pPr algn="ctr"/>
            <a:r>
              <a:rPr lang="en-US" sz="6000" b="1" dirty="0">
                <a:solidFill>
                  <a:srgbClr val="376C73"/>
                </a:solidFill>
              </a:rPr>
              <a:t>TRUTH</a:t>
            </a:r>
          </a:p>
          <a:p>
            <a:pPr algn="ctr"/>
            <a:endParaRPr lang="en-US" sz="2000" i="1" dirty="0">
              <a:solidFill>
                <a:srgbClr val="376C73"/>
              </a:solidFill>
            </a:endParaRPr>
          </a:p>
          <a:p>
            <a:pPr algn="ctr"/>
            <a:r>
              <a:rPr lang="en-US" sz="2400" b="1" dirty="0">
                <a:solidFill>
                  <a:srgbClr val="376C73"/>
                </a:solidFill>
              </a:rPr>
              <a:t>We knew we were starting from behind.  Our student achievement scores were abysmal.  Student and staff attendance were problematic.  The learning curves for program knowledge and implementation fidelity were almost straight up.  Yet, we knew we could accomplish our goals if we made data-driven decisions and worked together.</a:t>
            </a:r>
          </a:p>
        </p:txBody>
      </p:sp>
      <p:pic>
        <p:nvPicPr>
          <p:cNvPr id="4" name="Picture 3">
            <a:extLst>
              <a:ext uri="{FF2B5EF4-FFF2-40B4-BE49-F238E27FC236}">
                <a16:creationId xmlns:a16="http://schemas.microsoft.com/office/drawing/2014/main" id="{8A5D310F-881B-81BE-F150-A133EDAED1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71818" y="1128701"/>
            <a:ext cx="4194406" cy="5729299"/>
          </a:xfrm>
          <a:prstGeom prst="rect">
            <a:avLst/>
          </a:prstGeom>
        </p:spPr>
      </p:pic>
    </p:spTree>
    <p:extLst>
      <p:ext uri="{BB962C8B-B14F-4D97-AF65-F5344CB8AC3E}">
        <p14:creationId xmlns:p14="http://schemas.microsoft.com/office/powerpoint/2010/main" val="415222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7F8C1D-61C3-3B84-0740-1417DF9EC5E8}"/>
              </a:ext>
            </a:extLst>
          </p:cNvPr>
          <p:cNvSpPr txBox="1"/>
          <p:nvPr/>
        </p:nvSpPr>
        <p:spPr>
          <a:xfrm>
            <a:off x="600075" y="1123950"/>
            <a:ext cx="11020425" cy="5601533"/>
          </a:xfrm>
          <a:prstGeom prst="rect">
            <a:avLst/>
          </a:prstGeom>
          <a:noFill/>
        </p:spPr>
        <p:txBody>
          <a:bodyPr wrap="square" rtlCol="0">
            <a:spAutoFit/>
          </a:bodyPr>
          <a:lstStyle/>
          <a:p>
            <a:r>
              <a:rPr lang="en-US" sz="7000" dirty="0"/>
              <a:t>I Do…</a:t>
            </a:r>
          </a:p>
          <a:p>
            <a:r>
              <a:rPr lang="en-US" sz="7000" dirty="0"/>
              <a:t>We Do…</a:t>
            </a:r>
          </a:p>
          <a:p>
            <a:r>
              <a:rPr lang="en-US" sz="7000" dirty="0"/>
              <a:t>You Do… </a:t>
            </a:r>
          </a:p>
          <a:p>
            <a:pPr algn="ctr"/>
            <a:endParaRPr lang="en-US" sz="6000" b="1" dirty="0"/>
          </a:p>
          <a:p>
            <a:pPr algn="ctr"/>
            <a:r>
              <a:rPr lang="en-US" sz="7000" b="1" dirty="0"/>
              <a:t>ARE Indigenous!</a:t>
            </a:r>
          </a:p>
          <a:p>
            <a:endParaRPr lang="en-US" dirty="0"/>
          </a:p>
        </p:txBody>
      </p:sp>
    </p:spTree>
    <p:extLst>
      <p:ext uri="{BB962C8B-B14F-4D97-AF65-F5344CB8AC3E}">
        <p14:creationId xmlns:p14="http://schemas.microsoft.com/office/powerpoint/2010/main" val="1298817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6;g2c598f3f6e7_0_99">
            <a:extLst>
              <a:ext uri="{FF2B5EF4-FFF2-40B4-BE49-F238E27FC236}">
                <a16:creationId xmlns:a16="http://schemas.microsoft.com/office/drawing/2014/main" id="{721CBB23-087E-BC42-F7BC-AD007BB9782F}"/>
              </a:ext>
            </a:extLst>
          </p:cNvPr>
          <p:cNvSpPr txBox="1">
            <a:spLocks/>
          </p:cNvSpPr>
          <p:nvPr/>
        </p:nvSpPr>
        <p:spPr>
          <a:xfrm>
            <a:off x="838200" y="365125"/>
            <a:ext cx="10515600" cy="1325700"/>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a:lstStyle>
          <a:p>
            <a:pPr algn="ctr">
              <a:spcBef>
                <a:spcPts val="0"/>
              </a:spcBef>
              <a:buClr>
                <a:srgbClr val="C00000"/>
              </a:buClr>
              <a:buSzPts val="6000"/>
              <a:buFont typeface="Comic Sans MS"/>
              <a:buNone/>
            </a:pPr>
            <a:r>
              <a:rPr lang="en-US" sz="6000" b="1" dirty="0">
                <a:solidFill>
                  <a:srgbClr val="376C73"/>
                </a:solidFill>
                <a:latin typeface="+mn-lt"/>
                <a:ea typeface="Comic Sans MS"/>
                <a:cs typeface="Calibri" panose="020F0502020204030204" pitchFamily="34" charset="0"/>
                <a:sym typeface="Comic Sans MS"/>
              </a:rPr>
              <a:t>DDS Achievement</a:t>
            </a:r>
            <a:endParaRPr lang="en-US" sz="6000" dirty="0">
              <a:solidFill>
                <a:srgbClr val="376C73"/>
              </a:solidFill>
              <a:latin typeface="+mn-lt"/>
              <a:cs typeface="Calibri" panose="020F0502020204030204" pitchFamily="34" charset="0"/>
            </a:endParaRPr>
          </a:p>
        </p:txBody>
      </p:sp>
      <p:graphicFrame>
        <p:nvGraphicFramePr>
          <p:cNvPr id="6" name="Chart 5">
            <a:extLst>
              <a:ext uri="{FF2B5EF4-FFF2-40B4-BE49-F238E27FC236}">
                <a16:creationId xmlns:a16="http://schemas.microsoft.com/office/drawing/2014/main" id="{1067C617-8394-8ACC-9036-F2EE6850B4AD}"/>
              </a:ext>
            </a:extLst>
          </p:cNvPr>
          <p:cNvGraphicFramePr>
            <a:graphicFrameLocks/>
          </p:cNvGraphicFramePr>
          <p:nvPr>
            <p:extLst>
              <p:ext uri="{D42A27DB-BD31-4B8C-83A1-F6EECF244321}">
                <p14:modId xmlns:p14="http://schemas.microsoft.com/office/powerpoint/2010/main" val="1958812321"/>
              </p:ext>
            </p:extLst>
          </p:nvPr>
        </p:nvGraphicFramePr>
        <p:xfrm>
          <a:off x="1019175" y="1690826"/>
          <a:ext cx="5514975" cy="39670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DEAB261A-4503-8BAD-D151-72E28B55AD21}"/>
              </a:ext>
            </a:extLst>
          </p:cNvPr>
          <p:cNvGraphicFramePr>
            <a:graphicFrameLocks/>
          </p:cNvGraphicFramePr>
          <p:nvPr>
            <p:extLst>
              <p:ext uri="{D42A27DB-BD31-4B8C-83A1-F6EECF244321}">
                <p14:modId xmlns:p14="http://schemas.microsoft.com/office/powerpoint/2010/main" val="2545217791"/>
              </p:ext>
            </p:extLst>
          </p:nvPr>
        </p:nvGraphicFramePr>
        <p:xfrm>
          <a:off x="6610350" y="1690825"/>
          <a:ext cx="5419725" cy="39670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2695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6;g2c598f3f6e7_0_99">
            <a:extLst>
              <a:ext uri="{FF2B5EF4-FFF2-40B4-BE49-F238E27FC236}">
                <a16:creationId xmlns:a16="http://schemas.microsoft.com/office/drawing/2014/main" id="{721CBB23-087E-BC42-F7BC-AD007BB9782F}"/>
              </a:ext>
            </a:extLst>
          </p:cNvPr>
          <p:cNvSpPr txBox="1">
            <a:spLocks/>
          </p:cNvSpPr>
          <p:nvPr/>
        </p:nvSpPr>
        <p:spPr>
          <a:xfrm>
            <a:off x="838200" y="365125"/>
            <a:ext cx="10515600" cy="1325700"/>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a:lstStyle>
          <a:p>
            <a:pPr algn="ctr">
              <a:spcBef>
                <a:spcPts val="0"/>
              </a:spcBef>
              <a:buClr>
                <a:srgbClr val="C00000"/>
              </a:buClr>
              <a:buSzPts val="6000"/>
              <a:buFont typeface="Comic Sans MS"/>
              <a:buNone/>
            </a:pPr>
            <a:r>
              <a:rPr lang="en-US" sz="6000" b="1" dirty="0">
                <a:solidFill>
                  <a:srgbClr val="376C73"/>
                </a:solidFill>
                <a:latin typeface="+mn-lt"/>
                <a:ea typeface="Comic Sans MS"/>
                <a:cs typeface="Calibri" panose="020F0502020204030204" pitchFamily="34" charset="0"/>
                <a:sym typeface="Comic Sans MS"/>
              </a:rPr>
              <a:t>OIS Achievement</a:t>
            </a:r>
            <a:endParaRPr lang="en-US" sz="6000" dirty="0">
              <a:solidFill>
                <a:srgbClr val="376C73"/>
              </a:solidFill>
              <a:latin typeface="+mn-lt"/>
              <a:cs typeface="Calibri" panose="020F0502020204030204" pitchFamily="34" charset="0"/>
            </a:endParaRPr>
          </a:p>
        </p:txBody>
      </p:sp>
      <p:graphicFrame>
        <p:nvGraphicFramePr>
          <p:cNvPr id="3" name="Chart 2">
            <a:extLst>
              <a:ext uri="{FF2B5EF4-FFF2-40B4-BE49-F238E27FC236}">
                <a16:creationId xmlns:a16="http://schemas.microsoft.com/office/drawing/2014/main" id="{3514CA1E-C90A-F6FE-DD5D-3FFE3FCC57C7}"/>
              </a:ext>
            </a:extLst>
          </p:cNvPr>
          <p:cNvGraphicFramePr>
            <a:graphicFrameLocks/>
          </p:cNvGraphicFramePr>
          <p:nvPr>
            <p:extLst>
              <p:ext uri="{D42A27DB-BD31-4B8C-83A1-F6EECF244321}">
                <p14:modId xmlns:p14="http://schemas.microsoft.com/office/powerpoint/2010/main" val="1178043906"/>
              </p:ext>
            </p:extLst>
          </p:nvPr>
        </p:nvGraphicFramePr>
        <p:xfrm>
          <a:off x="838200" y="1809751"/>
          <a:ext cx="5543550" cy="39528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213AC509-6DBB-D0DC-DFF2-E72BCF90E2F7}"/>
              </a:ext>
            </a:extLst>
          </p:cNvPr>
          <p:cNvGraphicFramePr>
            <a:graphicFrameLocks/>
          </p:cNvGraphicFramePr>
          <p:nvPr>
            <p:extLst>
              <p:ext uri="{D42A27DB-BD31-4B8C-83A1-F6EECF244321}">
                <p14:modId xmlns:p14="http://schemas.microsoft.com/office/powerpoint/2010/main" val="3183481190"/>
              </p:ext>
            </p:extLst>
          </p:nvPr>
        </p:nvGraphicFramePr>
        <p:xfrm>
          <a:off x="6381750" y="1895474"/>
          <a:ext cx="5295900" cy="3762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8152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6;g2c598f3f6e7_0_99">
            <a:extLst>
              <a:ext uri="{FF2B5EF4-FFF2-40B4-BE49-F238E27FC236}">
                <a16:creationId xmlns:a16="http://schemas.microsoft.com/office/drawing/2014/main" id="{721CBB23-087E-BC42-F7BC-AD007BB9782F}"/>
              </a:ext>
            </a:extLst>
          </p:cNvPr>
          <p:cNvSpPr txBox="1">
            <a:spLocks/>
          </p:cNvSpPr>
          <p:nvPr/>
        </p:nvSpPr>
        <p:spPr>
          <a:xfrm>
            <a:off x="838200" y="365125"/>
            <a:ext cx="10515600" cy="1325700"/>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a:lstStyle>
          <a:p>
            <a:pPr algn="ctr">
              <a:spcBef>
                <a:spcPts val="0"/>
              </a:spcBef>
              <a:buClr>
                <a:srgbClr val="C00000"/>
              </a:buClr>
              <a:buSzPts val="6000"/>
              <a:buFont typeface="Comic Sans MS"/>
              <a:buNone/>
            </a:pPr>
            <a:r>
              <a:rPr lang="en-US" sz="6000" b="1" dirty="0">
                <a:solidFill>
                  <a:srgbClr val="376C73"/>
                </a:solidFill>
                <a:latin typeface="+mn-lt"/>
                <a:ea typeface="Comic Sans MS"/>
                <a:cs typeface="Calibri" panose="020F0502020204030204" pitchFamily="34" charset="0"/>
                <a:sym typeface="Comic Sans MS"/>
              </a:rPr>
              <a:t>TMES Achievement</a:t>
            </a:r>
            <a:endParaRPr lang="en-US" sz="6000" dirty="0">
              <a:solidFill>
                <a:srgbClr val="376C73"/>
              </a:solidFill>
              <a:latin typeface="+mn-lt"/>
              <a:cs typeface="Calibri" panose="020F0502020204030204" pitchFamily="34" charset="0"/>
            </a:endParaRPr>
          </a:p>
        </p:txBody>
      </p:sp>
      <p:graphicFrame>
        <p:nvGraphicFramePr>
          <p:cNvPr id="3" name="Chart 2">
            <a:extLst>
              <a:ext uri="{FF2B5EF4-FFF2-40B4-BE49-F238E27FC236}">
                <a16:creationId xmlns:a16="http://schemas.microsoft.com/office/drawing/2014/main" id="{DB92BBFC-63DB-BA37-F098-433F723C3311}"/>
              </a:ext>
            </a:extLst>
          </p:cNvPr>
          <p:cNvGraphicFramePr>
            <a:graphicFrameLocks/>
          </p:cNvGraphicFramePr>
          <p:nvPr>
            <p:extLst>
              <p:ext uri="{D42A27DB-BD31-4B8C-83A1-F6EECF244321}">
                <p14:modId xmlns:p14="http://schemas.microsoft.com/office/powerpoint/2010/main" val="853376285"/>
              </p:ext>
            </p:extLst>
          </p:nvPr>
        </p:nvGraphicFramePr>
        <p:xfrm>
          <a:off x="838201" y="1781175"/>
          <a:ext cx="5438774" cy="36766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E0857BC1-EDF8-F7FB-609A-884A29D41F9F}"/>
              </a:ext>
            </a:extLst>
          </p:cNvPr>
          <p:cNvGraphicFramePr>
            <a:graphicFrameLocks/>
          </p:cNvGraphicFramePr>
          <p:nvPr>
            <p:extLst>
              <p:ext uri="{D42A27DB-BD31-4B8C-83A1-F6EECF244321}">
                <p14:modId xmlns:p14="http://schemas.microsoft.com/office/powerpoint/2010/main" val="2676190917"/>
              </p:ext>
            </p:extLst>
          </p:nvPr>
        </p:nvGraphicFramePr>
        <p:xfrm>
          <a:off x="6629400" y="1781175"/>
          <a:ext cx="5267325" cy="37528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30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2c598f3f6e7_0_94"/>
          <p:cNvSpPr txBox="1">
            <a:spLocks noGrp="1"/>
          </p:cNvSpPr>
          <p:nvPr>
            <p:ph type="title" idx="4294967295"/>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0000"/>
              </a:buClr>
              <a:buSzPts val="6000"/>
              <a:buFont typeface="Comic Sans MS"/>
              <a:buNone/>
            </a:pPr>
            <a:r>
              <a:rPr lang="en-US" sz="6000" b="1" dirty="0">
                <a:solidFill>
                  <a:srgbClr val="376C73"/>
                </a:solidFill>
                <a:latin typeface="+mn-lt"/>
                <a:cs typeface="Calibri" panose="020F0502020204030204" pitchFamily="34" charset="0"/>
                <a:sym typeface="Comic Sans MS"/>
              </a:rPr>
              <a:t>TMMS Achievement</a:t>
            </a:r>
            <a:endParaRPr dirty="0">
              <a:solidFill>
                <a:srgbClr val="376C73"/>
              </a:solidFill>
              <a:latin typeface="+mn-lt"/>
              <a:cs typeface="Calibri" panose="020F0502020204030204" pitchFamily="34" charset="0"/>
            </a:endParaRPr>
          </a:p>
        </p:txBody>
      </p:sp>
      <p:graphicFrame>
        <p:nvGraphicFramePr>
          <p:cNvPr id="2" name="Chart 1">
            <a:extLst>
              <a:ext uri="{FF2B5EF4-FFF2-40B4-BE49-F238E27FC236}">
                <a16:creationId xmlns:a16="http://schemas.microsoft.com/office/drawing/2014/main" id="{28A7CB4B-E92A-E39F-03FE-FAAF52131C1F}"/>
              </a:ext>
            </a:extLst>
          </p:cNvPr>
          <p:cNvGraphicFramePr>
            <a:graphicFrameLocks/>
          </p:cNvGraphicFramePr>
          <p:nvPr>
            <p:extLst>
              <p:ext uri="{D42A27DB-BD31-4B8C-83A1-F6EECF244321}">
                <p14:modId xmlns:p14="http://schemas.microsoft.com/office/powerpoint/2010/main" val="3861329270"/>
              </p:ext>
            </p:extLst>
          </p:nvPr>
        </p:nvGraphicFramePr>
        <p:xfrm>
          <a:off x="600074" y="1690825"/>
          <a:ext cx="5867400" cy="37479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71EA8200-7657-B46E-4D45-13353CCDF0A1}"/>
              </a:ext>
            </a:extLst>
          </p:cNvPr>
          <p:cNvGraphicFramePr>
            <a:graphicFrameLocks/>
          </p:cNvGraphicFramePr>
          <p:nvPr>
            <p:extLst>
              <p:ext uri="{D42A27DB-BD31-4B8C-83A1-F6EECF244321}">
                <p14:modId xmlns:p14="http://schemas.microsoft.com/office/powerpoint/2010/main" val="3888828370"/>
              </p:ext>
            </p:extLst>
          </p:nvPr>
        </p:nvGraphicFramePr>
        <p:xfrm>
          <a:off x="6467474" y="1690825"/>
          <a:ext cx="5514976" cy="374795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2">
            <a:extLst>
              <a:ext uri="{FF2B5EF4-FFF2-40B4-BE49-F238E27FC236}">
                <a16:creationId xmlns:a16="http://schemas.microsoft.com/office/drawing/2014/main" id="{2B06FC25-F5BB-A89B-17A9-E919C3831157}"/>
              </a:ext>
            </a:extLst>
          </p:cNvPr>
          <p:cNvSpPr>
            <a:spLocks noGrp="1"/>
          </p:cNvSpPr>
          <p:nvPr>
            <p:ph type="title"/>
          </p:nvPr>
        </p:nvSpPr>
        <p:spPr>
          <a:xfrm>
            <a:off x="974183" y="518952"/>
            <a:ext cx="9082603" cy="1105037"/>
          </a:xfrm>
        </p:spPr>
        <p:txBody>
          <a:bodyPr/>
          <a:lstStyle/>
          <a:p>
            <a:pPr algn="ctr"/>
            <a:r>
              <a:rPr lang="en-US" dirty="0"/>
              <a:t>Contact Info:</a:t>
            </a:r>
          </a:p>
        </p:txBody>
      </p:sp>
      <p:sp>
        <p:nvSpPr>
          <p:cNvPr id="48" name="Text Placeholder 8">
            <a:extLst>
              <a:ext uri="{FF2B5EF4-FFF2-40B4-BE49-F238E27FC236}">
                <a16:creationId xmlns:a16="http://schemas.microsoft.com/office/drawing/2014/main" id="{05245E1E-801E-CF4D-4175-CA171496B0BC}"/>
              </a:ext>
            </a:extLst>
          </p:cNvPr>
          <p:cNvSpPr txBox="1">
            <a:spLocks/>
          </p:cNvSpPr>
          <p:nvPr/>
        </p:nvSpPr>
        <p:spPr>
          <a:xfrm>
            <a:off x="2638589" y="2280253"/>
            <a:ext cx="5757265" cy="192229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Casey Sovo</a:t>
            </a:r>
          </a:p>
          <a:p>
            <a:pPr lvl="1" indent="-228600"/>
            <a:r>
              <a:rPr lang="en-US" dirty="0"/>
              <a:t>Education Program Administrator</a:t>
            </a:r>
          </a:p>
          <a:p>
            <a:pPr lvl="1" indent="-228600"/>
            <a:r>
              <a:rPr lang="en-US" dirty="0"/>
              <a:t>Belcourt Education Resource Center</a:t>
            </a:r>
          </a:p>
          <a:p>
            <a:pPr lvl="1" indent="-228600"/>
            <a:r>
              <a:rPr lang="en-US" dirty="0">
                <a:hlinkClick r:id="rId2"/>
              </a:rPr>
              <a:t>Casey.Sovo@bie.edu</a:t>
            </a:r>
            <a:endParaRPr lang="en-US" dirty="0"/>
          </a:p>
          <a:p>
            <a:pPr lvl="1" indent="-228600"/>
            <a:r>
              <a:rPr lang="en-US" dirty="0"/>
              <a:t>701-550-7025</a:t>
            </a:r>
          </a:p>
          <a:p>
            <a:pPr lvl="1"/>
            <a:endParaRPr lang="en-US" dirty="0"/>
          </a:p>
          <a:p>
            <a:pPr lvl="1"/>
            <a:endParaRPr lang="en-US" dirty="0"/>
          </a:p>
        </p:txBody>
      </p:sp>
      <p:pic>
        <p:nvPicPr>
          <p:cNvPr id="50" name="Picture 49">
            <a:extLst>
              <a:ext uri="{FF2B5EF4-FFF2-40B4-BE49-F238E27FC236}">
                <a16:creationId xmlns:a16="http://schemas.microsoft.com/office/drawing/2014/main" id="{51CA10D8-FB92-D717-9DAB-B894500A4972}"/>
              </a:ext>
            </a:extLst>
          </p:cNvPr>
          <p:cNvPicPr>
            <a:picLocks noChangeAspect="1"/>
          </p:cNvPicPr>
          <p:nvPr/>
        </p:nvPicPr>
        <p:blipFill>
          <a:blip r:embed="rId3"/>
          <a:srcRect l="200" r="200"/>
          <a:stretch/>
        </p:blipFill>
        <p:spPr>
          <a:xfrm>
            <a:off x="110838" y="1990411"/>
            <a:ext cx="2453861" cy="2501976"/>
          </a:xfrm>
          <a:prstGeom prst="ellipse">
            <a:avLst/>
          </a:prstGeom>
        </p:spPr>
      </p:pic>
    </p:spTree>
    <p:extLst>
      <p:ext uri="{BB962C8B-B14F-4D97-AF65-F5344CB8AC3E}">
        <p14:creationId xmlns:p14="http://schemas.microsoft.com/office/powerpoint/2010/main" val="1855485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299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916109-832B-0540-A848-7F52169F24E3}"/>
              </a:ext>
            </a:extLst>
          </p:cNvPr>
          <p:cNvSpPr txBox="1"/>
          <p:nvPr/>
        </p:nvSpPr>
        <p:spPr>
          <a:xfrm>
            <a:off x="12649200" y="-62992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993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00859-1B3B-7D8F-4F84-EFF661BCD087}"/>
              </a:ext>
            </a:extLst>
          </p:cNvPr>
          <p:cNvSpPr>
            <a:spLocks noGrp="1"/>
          </p:cNvSpPr>
          <p:nvPr>
            <p:ph type="title"/>
          </p:nvPr>
        </p:nvSpPr>
        <p:spPr/>
        <p:txBody>
          <a:bodyPr/>
          <a:lstStyle/>
          <a:p>
            <a:r>
              <a:rPr lang="en-US">
                <a:solidFill>
                  <a:srgbClr val="376C73"/>
                </a:solidFill>
                <a:latin typeface="+mn-lt"/>
              </a:rPr>
              <a:t>CONNECT WITH US!</a:t>
            </a:r>
          </a:p>
        </p:txBody>
      </p:sp>
      <p:sp>
        <p:nvSpPr>
          <p:cNvPr id="3" name="TextBox 2">
            <a:extLst>
              <a:ext uri="{FF2B5EF4-FFF2-40B4-BE49-F238E27FC236}">
                <a16:creationId xmlns:a16="http://schemas.microsoft.com/office/drawing/2014/main" id="{8774381D-A2A0-CDBC-DCA5-AA05250402C8}"/>
              </a:ext>
            </a:extLst>
          </p:cNvPr>
          <p:cNvSpPr txBox="1"/>
          <p:nvPr/>
        </p:nvSpPr>
        <p:spPr>
          <a:xfrm>
            <a:off x="3728419" y="4056060"/>
            <a:ext cx="3814257" cy="461665"/>
          </a:xfrm>
          <a:prstGeom prst="rect">
            <a:avLst/>
          </a:prstGeom>
          <a:noFill/>
        </p:spPr>
        <p:txBody>
          <a:bodyPr wrap="square" rtlCol="0">
            <a:spAutoFit/>
          </a:bodyPr>
          <a:lstStyle/>
          <a:p>
            <a:r>
              <a:rPr lang="en-US" sz="2400" b="1" dirty="0">
                <a:solidFill>
                  <a:srgbClr val="376C73"/>
                </a:solidFill>
              </a:rPr>
              <a:t>@BureauofIndianEducation</a:t>
            </a:r>
          </a:p>
        </p:txBody>
      </p:sp>
      <p:sp>
        <p:nvSpPr>
          <p:cNvPr id="6" name="TextBox 5">
            <a:extLst>
              <a:ext uri="{FF2B5EF4-FFF2-40B4-BE49-F238E27FC236}">
                <a16:creationId xmlns:a16="http://schemas.microsoft.com/office/drawing/2014/main" id="{5757CDB6-E3D4-20B8-B80B-E42999B6C4F0}"/>
              </a:ext>
            </a:extLst>
          </p:cNvPr>
          <p:cNvSpPr txBox="1"/>
          <p:nvPr/>
        </p:nvSpPr>
        <p:spPr>
          <a:xfrm>
            <a:off x="3728419" y="4653279"/>
            <a:ext cx="41466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376C73"/>
                </a:solidFill>
              </a:rPr>
              <a:t>/Bureau-of-Indian-Education</a:t>
            </a:r>
          </a:p>
        </p:txBody>
      </p:sp>
      <p:sp>
        <p:nvSpPr>
          <p:cNvPr id="7" name="TextBox 6">
            <a:extLst>
              <a:ext uri="{FF2B5EF4-FFF2-40B4-BE49-F238E27FC236}">
                <a16:creationId xmlns:a16="http://schemas.microsoft.com/office/drawing/2014/main" id="{D0FB71D2-6BB9-B51D-7F25-C2B7AAFA66D9}"/>
              </a:ext>
            </a:extLst>
          </p:cNvPr>
          <p:cNvSpPr txBox="1"/>
          <p:nvPr/>
        </p:nvSpPr>
        <p:spPr>
          <a:xfrm>
            <a:off x="3728419" y="1904383"/>
            <a:ext cx="1989529" cy="461665"/>
          </a:xfrm>
          <a:prstGeom prst="rect">
            <a:avLst/>
          </a:prstGeom>
          <a:noFill/>
        </p:spPr>
        <p:txBody>
          <a:bodyPr wrap="square">
            <a:spAutoFit/>
          </a:bodyPr>
          <a:lstStyle/>
          <a:p>
            <a:pPr algn="ctr"/>
            <a:r>
              <a:rPr lang="en-US" sz="2400" b="1" dirty="0">
                <a:solidFill>
                  <a:srgbClr val="376C73"/>
                </a:solidFill>
                <a:hlinkClick r:id="rId2">
                  <a:extLst>
                    <a:ext uri="{A12FA001-AC4F-418D-AE19-62706E023703}">
                      <ahyp:hlinkClr xmlns:ahyp="http://schemas.microsoft.com/office/drawing/2018/hyperlinkcolor" val="tx"/>
                    </a:ext>
                  </a:extLst>
                </a:hlinkClick>
              </a:rPr>
              <a:t>www.bie.edu</a:t>
            </a:r>
            <a:endParaRPr lang="en-US" sz="2400" b="1" dirty="0">
              <a:solidFill>
                <a:srgbClr val="376C73"/>
              </a:solidFill>
            </a:endParaRPr>
          </a:p>
        </p:txBody>
      </p:sp>
      <p:sp>
        <p:nvSpPr>
          <p:cNvPr id="4" name="TextBox 3">
            <a:extLst>
              <a:ext uri="{FF2B5EF4-FFF2-40B4-BE49-F238E27FC236}">
                <a16:creationId xmlns:a16="http://schemas.microsoft.com/office/drawing/2014/main" id="{0936718C-DBE5-6AB6-0AE1-246A99A61C80}"/>
              </a:ext>
            </a:extLst>
          </p:cNvPr>
          <p:cNvSpPr txBox="1"/>
          <p:nvPr/>
        </p:nvSpPr>
        <p:spPr>
          <a:xfrm>
            <a:off x="3728419" y="2870308"/>
            <a:ext cx="33912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376C73"/>
                </a:solidFill>
              </a:rPr>
              <a:t>@BureauIndEdu</a:t>
            </a:r>
          </a:p>
        </p:txBody>
      </p:sp>
      <p:sp>
        <p:nvSpPr>
          <p:cNvPr id="5" name="TextBox 4">
            <a:extLst>
              <a:ext uri="{FF2B5EF4-FFF2-40B4-BE49-F238E27FC236}">
                <a16:creationId xmlns:a16="http://schemas.microsoft.com/office/drawing/2014/main" id="{94E1A838-ABE1-FCD8-65E7-C105FB694A3B}"/>
              </a:ext>
            </a:extLst>
          </p:cNvPr>
          <p:cNvSpPr txBox="1"/>
          <p:nvPr/>
        </p:nvSpPr>
        <p:spPr>
          <a:xfrm>
            <a:off x="3728419" y="3437546"/>
            <a:ext cx="3568711" cy="461665"/>
          </a:xfrm>
          <a:prstGeom prst="rect">
            <a:avLst/>
          </a:prstGeom>
          <a:noFill/>
        </p:spPr>
        <p:txBody>
          <a:bodyPr wrap="square" rtlCol="0">
            <a:spAutoFit/>
          </a:bodyPr>
          <a:lstStyle/>
          <a:p>
            <a:r>
              <a:rPr lang="en-US" sz="2400" b="1" dirty="0">
                <a:solidFill>
                  <a:srgbClr val="376C73"/>
                </a:solidFill>
              </a:rPr>
              <a:t>/</a:t>
            </a:r>
            <a:r>
              <a:rPr lang="en-US" sz="2400" b="1" dirty="0" err="1">
                <a:solidFill>
                  <a:srgbClr val="376C73"/>
                </a:solidFill>
              </a:rPr>
              <a:t>BureauofIndianEducation</a:t>
            </a:r>
            <a:endParaRPr lang="en-US" sz="2400" b="1" dirty="0">
              <a:solidFill>
                <a:srgbClr val="376C73"/>
              </a:solidFill>
            </a:endParaRPr>
          </a:p>
        </p:txBody>
      </p:sp>
    </p:spTree>
    <p:extLst>
      <p:ext uri="{BB962C8B-B14F-4D97-AF65-F5344CB8AC3E}">
        <p14:creationId xmlns:p14="http://schemas.microsoft.com/office/powerpoint/2010/main" val="3160867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374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784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A26E91-78BD-F5AE-A3AA-F25E5C49B3FD}"/>
              </a:ext>
            </a:extLst>
          </p:cNvPr>
          <p:cNvPicPr>
            <a:picLocks noChangeAspect="1"/>
          </p:cNvPicPr>
          <p:nvPr/>
        </p:nvPicPr>
        <p:blipFill>
          <a:blip r:embed="rId3"/>
          <a:stretch>
            <a:fillRect/>
          </a:stretch>
        </p:blipFill>
        <p:spPr>
          <a:xfrm>
            <a:off x="7249885" y="1486959"/>
            <a:ext cx="3875314" cy="3884081"/>
          </a:xfrm>
          <a:prstGeom prst="rect">
            <a:avLst/>
          </a:prstGeom>
        </p:spPr>
      </p:pic>
      <p:sp>
        <p:nvSpPr>
          <p:cNvPr id="3" name="TextBox 2">
            <a:extLst>
              <a:ext uri="{FF2B5EF4-FFF2-40B4-BE49-F238E27FC236}">
                <a16:creationId xmlns:a16="http://schemas.microsoft.com/office/drawing/2014/main" id="{C1FDD477-50D8-8DF5-2A3E-A15DF442C750}"/>
              </a:ext>
            </a:extLst>
          </p:cNvPr>
          <p:cNvSpPr txBox="1"/>
          <p:nvPr/>
        </p:nvSpPr>
        <p:spPr>
          <a:xfrm>
            <a:off x="674256" y="5562600"/>
            <a:ext cx="10450944" cy="954107"/>
          </a:xfrm>
          <a:prstGeom prst="rect">
            <a:avLst/>
          </a:prstGeom>
          <a:noFill/>
        </p:spPr>
        <p:txBody>
          <a:bodyPr wrap="square" rtlCol="0">
            <a:spAutoFit/>
          </a:bodyPr>
          <a:lstStyle/>
          <a:p>
            <a:pPr algn="ctr"/>
            <a:r>
              <a:rPr lang="en-US" sz="5600" b="1" dirty="0">
                <a:solidFill>
                  <a:schemeClr val="bg1"/>
                </a:solidFill>
              </a:rPr>
              <a:t>2020 - 2024</a:t>
            </a:r>
          </a:p>
        </p:txBody>
      </p:sp>
    </p:spTree>
    <p:extLst>
      <p:ext uri="{BB962C8B-B14F-4D97-AF65-F5344CB8AC3E}">
        <p14:creationId xmlns:p14="http://schemas.microsoft.com/office/powerpoint/2010/main" val="1706617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2BDFB2-E336-1E08-BA72-AC093F57F6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6994" y="271939"/>
            <a:ext cx="4841066" cy="8285874"/>
          </a:xfrm>
          <a:prstGeom prst="rect">
            <a:avLst/>
          </a:prstGeom>
        </p:spPr>
      </p:pic>
      <p:sp>
        <p:nvSpPr>
          <p:cNvPr id="3" name="Rectangle 2">
            <a:extLst>
              <a:ext uri="{FF2B5EF4-FFF2-40B4-BE49-F238E27FC236}">
                <a16:creationId xmlns:a16="http://schemas.microsoft.com/office/drawing/2014/main" id="{1479F458-FB60-032A-B641-674B1F5E98AC}"/>
              </a:ext>
            </a:extLst>
          </p:cNvPr>
          <p:cNvSpPr/>
          <p:nvPr/>
        </p:nvSpPr>
        <p:spPr>
          <a:xfrm>
            <a:off x="6301857" y="2266831"/>
            <a:ext cx="1142297" cy="369332"/>
          </a:xfrm>
          <a:prstGeom prst="rect">
            <a:avLst/>
          </a:prstGeom>
        </p:spPr>
        <p:txBody>
          <a:bodyPr wrap="square">
            <a:spAutoFit/>
          </a:bodyPr>
          <a:lstStyle/>
          <a:p>
            <a:pPr algn="ctr"/>
            <a:r>
              <a:rPr lang="en-US" b="1" dirty="0">
                <a:solidFill>
                  <a:schemeClr val="bg1"/>
                </a:solidFill>
              </a:rPr>
              <a:t>RESPECT</a:t>
            </a:r>
          </a:p>
        </p:txBody>
      </p:sp>
      <p:sp>
        <p:nvSpPr>
          <p:cNvPr id="10" name="Rectangle 9">
            <a:extLst>
              <a:ext uri="{FF2B5EF4-FFF2-40B4-BE49-F238E27FC236}">
                <a16:creationId xmlns:a16="http://schemas.microsoft.com/office/drawing/2014/main" id="{F6452434-6DA7-C370-B8DB-51F1DC33903F}"/>
              </a:ext>
            </a:extLst>
          </p:cNvPr>
          <p:cNvSpPr/>
          <p:nvPr/>
        </p:nvSpPr>
        <p:spPr>
          <a:xfrm>
            <a:off x="8311248" y="2174497"/>
            <a:ext cx="1290527" cy="369332"/>
          </a:xfrm>
          <a:prstGeom prst="rect">
            <a:avLst/>
          </a:prstGeom>
        </p:spPr>
        <p:txBody>
          <a:bodyPr wrap="square">
            <a:spAutoFit/>
          </a:bodyPr>
          <a:lstStyle/>
          <a:p>
            <a:pPr algn="ctr"/>
            <a:r>
              <a:rPr lang="en-US" b="1" dirty="0">
                <a:solidFill>
                  <a:schemeClr val="bg1"/>
                </a:solidFill>
              </a:rPr>
              <a:t>HONESTY</a:t>
            </a:r>
          </a:p>
        </p:txBody>
      </p:sp>
      <p:sp>
        <p:nvSpPr>
          <p:cNvPr id="19" name="Rectangle 18">
            <a:extLst>
              <a:ext uri="{FF2B5EF4-FFF2-40B4-BE49-F238E27FC236}">
                <a16:creationId xmlns:a16="http://schemas.microsoft.com/office/drawing/2014/main" id="{5A3B3BDB-C716-59CF-902B-AB5018F01185}"/>
              </a:ext>
            </a:extLst>
          </p:cNvPr>
          <p:cNvSpPr/>
          <p:nvPr/>
        </p:nvSpPr>
        <p:spPr>
          <a:xfrm>
            <a:off x="5997057" y="3954954"/>
            <a:ext cx="1142297" cy="369332"/>
          </a:xfrm>
          <a:prstGeom prst="rect">
            <a:avLst/>
          </a:prstGeom>
        </p:spPr>
        <p:txBody>
          <a:bodyPr wrap="square">
            <a:spAutoFit/>
          </a:bodyPr>
          <a:lstStyle/>
          <a:p>
            <a:pPr algn="ctr"/>
            <a:r>
              <a:rPr lang="en-US" b="1" dirty="0">
                <a:solidFill>
                  <a:schemeClr val="bg1"/>
                </a:solidFill>
              </a:rPr>
              <a:t>LOVE</a:t>
            </a:r>
          </a:p>
        </p:txBody>
      </p:sp>
      <p:sp>
        <p:nvSpPr>
          <p:cNvPr id="20" name="Rectangle 19">
            <a:extLst>
              <a:ext uri="{FF2B5EF4-FFF2-40B4-BE49-F238E27FC236}">
                <a16:creationId xmlns:a16="http://schemas.microsoft.com/office/drawing/2014/main" id="{679CE0E8-E844-CFB6-B4CC-731A545F6CD9}"/>
              </a:ext>
            </a:extLst>
          </p:cNvPr>
          <p:cNvSpPr/>
          <p:nvPr/>
        </p:nvSpPr>
        <p:spPr>
          <a:xfrm>
            <a:off x="8740257" y="3954954"/>
            <a:ext cx="1142297" cy="369332"/>
          </a:xfrm>
          <a:prstGeom prst="rect">
            <a:avLst/>
          </a:prstGeom>
        </p:spPr>
        <p:txBody>
          <a:bodyPr wrap="square">
            <a:spAutoFit/>
          </a:bodyPr>
          <a:lstStyle/>
          <a:p>
            <a:pPr algn="ctr"/>
            <a:r>
              <a:rPr lang="en-US" b="1" dirty="0">
                <a:solidFill>
                  <a:schemeClr val="bg1"/>
                </a:solidFill>
              </a:rPr>
              <a:t>HUMILITY</a:t>
            </a:r>
          </a:p>
        </p:txBody>
      </p:sp>
      <p:sp>
        <p:nvSpPr>
          <p:cNvPr id="21" name="Rectangle 20">
            <a:extLst>
              <a:ext uri="{FF2B5EF4-FFF2-40B4-BE49-F238E27FC236}">
                <a16:creationId xmlns:a16="http://schemas.microsoft.com/office/drawing/2014/main" id="{7EB45511-6805-9E80-B15A-84475F4B022A}"/>
              </a:ext>
            </a:extLst>
          </p:cNvPr>
          <p:cNvSpPr/>
          <p:nvPr/>
        </p:nvSpPr>
        <p:spPr>
          <a:xfrm>
            <a:off x="5695539" y="5610688"/>
            <a:ext cx="1142297" cy="369332"/>
          </a:xfrm>
          <a:prstGeom prst="rect">
            <a:avLst/>
          </a:prstGeom>
        </p:spPr>
        <p:txBody>
          <a:bodyPr wrap="square">
            <a:spAutoFit/>
          </a:bodyPr>
          <a:lstStyle/>
          <a:p>
            <a:pPr algn="ctr"/>
            <a:r>
              <a:rPr lang="en-US" b="1" dirty="0">
                <a:solidFill>
                  <a:schemeClr val="bg1"/>
                </a:solidFill>
              </a:rPr>
              <a:t>WISDOM</a:t>
            </a:r>
          </a:p>
        </p:txBody>
      </p:sp>
      <p:sp>
        <p:nvSpPr>
          <p:cNvPr id="22" name="Rectangle 21">
            <a:extLst>
              <a:ext uri="{FF2B5EF4-FFF2-40B4-BE49-F238E27FC236}">
                <a16:creationId xmlns:a16="http://schemas.microsoft.com/office/drawing/2014/main" id="{553D136F-F354-4C89-8BFC-111A70095518}"/>
              </a:ext>
            </a:extLst>
          </p:cNvPr>
          <p:cNvSpPr/>
          <p:nvPr/>
        </p:nvSpPr>
        <p:spPr>
          <a:xfrm>
            <a:off x="9030626" y="5628373"/>
            <a:ext cx="1142297" cy="369332"/>
          </a:xfrm>
          <a:prstGeom prst="rect">
            <a:avLst/>
          </a:prstGeom>
        </p:spPr>
        <p:txBody>
          <a:bodyPr wrap="square">
            <a:spAutoFit/>
          </a:bodyPr>
          <a:lstStyle/>
          <a:p>
            <a:pPr algn="ctr"/>
            <a:r>
              <a:rPr lang="en-US" b="1" dirty="0">
                <a:solidFill>
                  <a:schemeClr val="bg1"/>
                </a:solidFill>
              </a:rPr>
              <a:t>TRUTH</a:t>
            </a:r>
          </a:p>
        </p:txBody>
      </p:sp>
      <p:sp>
        <p:nvSpPr>
          <p:cNvPr id="24" name="TextBox 23">
            <a:extLst>
              <a:ext uri="{FF2B5EF4-FFF2-40B4-BE49-F238E27FC236}">
                <a16:creationId xmlns:a16="http://schemas.microsoft.com/office/drawing/2014/main" id="{5209DAAB-4ECC-52BD-1CED-4C8782A382E7}"/>
              </a:ext>
            </a:extLst>
          </p:cNvPr>
          <p:cNvSpPr txBox="1"/>
          <p:nvPr/>
        </p:nvSpPr>
        <p:spPr>
          <a:xfrm>
            <a:off x="7444154" y="1084719"/>
            <a:ext cx="1142297" cy="369332"/>
          </a:xfrm>
          <a:prstGeom prst="rect">
            <a:avLst/>
          </a:prstGeom>
          <a:noFill/>
        </p:spPr>
        <p:txBody>
          <a:bodyPr wrap="square">
            <a:spAutoFit/>
          </a:bodyPr>
          <a:lstStyle/>
          <a:p>
            <a:r>
              <a:rPr lang="en-US" b="1" dirty="0">
                <a:solidFill>
                  <a:schemeClr val="bg1"/>
                </a:solidFill>
              </a:rPr>
              <a:t>BRAVERY</a:t>
            </a:r>
            <a:endParaRPr lang="en-US" b="1" dirty="0"/>
          </a:p>
        </p:txBody>
      </p:sp>
      <p:sp>
        <p:nvSpPr>
          <p:cNvPr id="26" name="Rectangle 25">
            <a:extLst>
              <a:ext uri="{FF2B5EF4-FFF2-40B4-BE49-F238E27FC236}">
                <a16:creationId xmlns:a16="http://schemas.microsoft.com/office/drawing/2014/main" id="{C7494CC8-8409-1B9C-A26E-358C920E579E}"/>
              </a:ext>
            </a:extLst>
          </p:cNvPr>
          <p:cNvSpPr/>
          <p:nvPr/>
        </p:nvSpPr>
        <p:spPr>
          <a:xfrm>
            <a:off x="521968" y="2535400"/>
            <a:ext cx="4425170" cy="4278094"/>
          </a:xfrm>
          <a:prstGeom prst="rect">
            <a:avLst/>
          </a:prstGeom>
        </p:spPr>
        <p:txBody>
          <a:bodyPr wrap="square">
            <a:spAutoFit/>
          </a:bodyPr>
          <a:lstStyle/>
          <a:p>
            <a:pPr algn="ctr"/>
            <a:r>
              <a:rPr lang="en-US" sz="6000" b="1" dirty="0">
                <a:solidFill>
                  <a:srgbClr val="376C73"/>
                </a:solidFill>
              </a:rPr>
              <a:t>7 Teachings</a:t>
            </a:r>
          </a:p>
          <a:p>
            <a:pPr algn="ctr"/>
            <a:r>
              <a:rPr lang="en-US" sz="2000" i="1" dirty="0">
                <a:solidFill>
                  <a:srgbClr val="376C73"/>
                </a:solidFill>
              </a:rPr>
              <a:t>Realigned in Spring 2022</a:t>
            </a:r>
          </a:p>
          <a:p>
            <a:pPr algn="ctr"/>
            <a:r>
              <a:rPr lang="en-US" sz="2400" b="1" dirty="0">
                <a:solidFill>
                  <a:srgbClr val="376C73"/>
                </a:solidFill>
                <a:effectLst/>
              </a:rPr>
              <a:t>As a cooperative PK-12 school </a:t>
            </a:r>
            <a:r>
              <a:rPr lang="en-US" sz="2400" b="1" dirty="0">
                <a:solidFill>
                  <a:srgbClr val="376C73"/>
                </a:solidFill>
              </a:rPr>
              <a:t>system</a:t>
            </a:r>
            <a:r>
              <a:rPr lang="en-US" sz="2400" b="1" dirty="0">
                <a:solidFill>
                  <a:srgbClr val="376C73"/>
                </a:solidFill>
                <a:effectLst/>
              </a:rPr>
              <a:t> spread out over </a:t>
            </a:r>
            <a:r>
              <a:rPr lang="en-US" sz="2400" b="1" dirty="0">
                <a:solidFill>
                  <a:srgbClr val="376C73"/>
                </a:solidFill>
              </a:rPr>
              <a:t>six</a:t>
            </a:r>
            <a:r>
              <a:rPr lang="en-US" sz="2400" b="1" dirty="0">
                <a:solidFill>
                  <a:srgbClr val="376C73"/>
                </a:solidFill>
                <a:effectLst/>
              </a:rPr>
              <a:t> campuses with 2,200 students and 560 staff members, administrators collectively chose to return to cultural knowledge, skills, and abilities to drive all of our school improvement efforts</a:t>
            </a:r>
            <a:endParaRPr lang="en-US" sz="2400" b="1" dirty="0">
              <a:solidFill>
                <a:srgbClr val="376C73"/>
              </a:solidFill>
            </a:endParaRPr>
          </a:p>
        </p:txBody>
      </p:sp>
    </p:spTree>
    <p:extLst>
      <p:ext uri="{BB962C8B-B14F-4D97-AF65-F5344CB8AC3E}">
        <p14:creationId xmlns:p14="http://schemas.microsoft.com/office/powerpoint/2010/main" val="2683515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9E920E98-2DCB-FB6C-3D68-3C5567D86979}"/>
              </a:ext>
            </a:extLst>
          </p:cNvPr>
          <p:cNvSpPr txBox="1"/>
          <p:nvPr/>
        </p:nvSpPr>
        <p:spPr>
          <a:xfrm>
            <a:off x="7649435" y="574703"/>
            <a:ext cx="616184" cy="1107996"/>
          </a:xfrm>
          <a:prstGeom prst="rect">
            <a:avLst/>
          </a:prstGeom>
          <a:noFill/>
        </p:spPr>
        <p:txBody>
          <a:bodyPr wrap="square">
            <a:spAutoFit/>
          </a:bodyPr>
          <a:lstStyle/>
          <a:p>
            <a:r>
              <a:rPr lang="en-US" sz="6600" b="1">
                <a:solidFill>
                  <a:schemeClr val="bg1"/>
                </a:solidFill>
              </a:rPr>
              <a:t>2</a:t>
            </a:r>
            <a:endParaRPr lang="en-US" sz="6600">
              <a:solidFill>
                <a:schemeClr val="bg1"/>
              </a:solidFill>
            </a:endParaRPr>
          </a:p>
        </p:txBody>
      </p:sp>
      <p:sp>
        <p:nvSpPr>
          <p:cNvPr id="26" name="Rectangle 25">
            <a:extLst>
              <a:ext uri="{FF2B5EF4-FFF2-40B4-BE49-F238E27FC236}">
                <a16:creationId xmlns:a16="http://schemas.microsoft.com/office/drawing/2014/main" id="{C7494CC8-8409-1B9C-A26E-358C920E579E}"/>
              </a:ext>
            </a:extLst>
          </p:cNvPr>
          <p:cNvSpPr/>
          <p:nvPr/>
        </p:nvSpPr>
        <p:spPr>
          <a:xfrm>
            <a:off x="404736" y="2781584"/>
            <a:ext cx="6629109" cy="3539430"/>
          </a:xfrm>
          <a:prstGeom prst="rect">
            <a:avLst/>
          </a:prstGeom>
        </p:spPr>
        <p:txBody>
          <a:bodyPr wrap="square">
            <a:spAutoFit/>
          </a:bodyPr>
          <a:lstStyle/>
          <a:p>
            <a:pPr algn="ctr"/>
            <a:r>
              <a:rPr lang="en-US" sz="6000" b="1" dirty="0">
                <a:solidFill>
                  <a:srgbClr val="376C73"/>
                </a:solidFill>
              </a:rPr>
              <a:t>WISDOM</a:t>
            </a:r>
          </a:p>
          <a:p>
            <a:pPr algn="ctr"/>
            <a:endParaRPr lang="en-US" sz="2000" i="1" dirty="0">
              <a:solidFill>
                <a:srgbClr val="376C73"/>
              </a:solidFill>
            </a:endParaRPr>
          </a:p>
          <a:p>
            <a:pPr algn="ctr"/>
            <a:r>
              <a:rPr lang="en-US" sz="2400" b="1" dirty="0">
                <a:solidFill>
                  <a:srgbClr val="376C73"/>
                </a:solidFill>
              </a:rPr>
              <a:t>We turned to ourselves for the answers.  We had been very successful in the past during Reading First and BIE Reads using Direct Instruction (RM, CR, L4L, L4W) and other scripted programs (Rewards, Rewards Plus, Language Live) to help students learn to read by closing the gaps.</a:t>
            </a:r>
          </a:p>
        </p:txBody>
      </p:sp>
      <p:pic>
        <p:nvPicPr>
          <p:cNvPr id="4" name="Picture 3">
            <a:extLst>
              <a:ext uri="{FF2B5EF4-FFF2-40B4-BE49-F238E27FC236}">
                <a16:creationId xmlns:a16="http://schemas.microsoft.com/office/drawing/2014/main" id="{8A5D310F-881B-81BE-F150-A133EDAED1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71818" y="1128701"/>
            <a:ext cx="4194406" cy="5729299"/>
          </a:xfrm>
          <a:prstGeom prst="rect">
            <a:avLst/>
          </a:prstGeom>
        </p:spPr>
      </p:pic>
    </p:spTree>
    <p:extLst>
      <p:ext uri="{BB962C8B-B14F-4D97-AF65-F5344CB8AC3E}">
        <p14:creationId xmlns:p14="http://schemas.microsoft.com/office/powerpoint/2010/main" val="4100219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E059B0E5-A167-4517-A3BB-4FCDDDECB036}"/>
              </a:ext>
            </a:extLst>
          </p:cNvPr>
          <p:cNvSpPr txBox="1"/>
          <p:nvPr/>
        </p:nvSpPr>
        <p:spPr>
          <a:xfrm>
            <a:off x="5100234" y="1375369"/>
            <a:ext cx="1991531" cy="307777"/>
          </a:xfrm>
          <a:prstGeom prst="rect">
            <a:avLst/>
          </a:prstGeom>
          <a:noFill/>
        </p:spPr>
        <p:txBody>
          <a:bodyPr wrap="square">
            <a:spAutoFit/>
          </a:bodyPr>
          <a:lstStyle/>
          <a:p>
            <a:pPr algn="ctr"/>
            <a:r>
              <a:rPr lang="en-US" sz="1400" b="1">
                <a:solidFill>
                  <a:schemeClr val="bg1"/>
                </a:solidFill>
              </a:rPr>
              <a:t>COMMUNICATIONS</a:t>
            </a:r>
          </a:p>
        </p:txBody>
      </p:sp>
      <p:sp>
        <p:nvSpPr>
          <p:cNvPr id="10" name="Rectangle 9">
            <a:extLst>
              <a:ext uri="{FF2B5EF4-FFF2-40B4-BE49-F238E27FC236}">
                <a16:creationId xmlns:a16="http://schemas.microsoft.com/office/drawing/2014/main" id="{4C488C5E-9669-4344-A680-0368AB9ABB7D}"/>
              </a:ext>
            </a:extLst>
          </p:cNvPr>
          <p:cNvSpPr/>
          <p:nvPr/>
        </p:nvSpPr>
        <p:spPr>
          <a:xfrm>
            <a:off x="6763495" y="2324911"/>
            <a:ext cx="1142297" cy="461665"/>
          </a:xfrm>
          <a:prstGeom prst="rect">
            <a:avLst/>
          </a:prstGeom>
        </p:spPr>
        <p:txBody>
          <a:bodyPr wrap="square">
            <a:spAutoFit/>
          </a:bodyPr>
          <a:lstStyle/>
          <a:p>
            <a:pPr algn="ctr"/>
            <a:r>
              <a:rPr lang="en-US" sz="1200" b="1" dirty="0">
                <a:solidFill>
                  <a:schemeClr val="bg1"/>
                </a:solidFill>
              </a:rPr>
              <a:t>Put section info here</a:t>
            </a:r>
          </a:p>
        </p:txBody>
      </p:sp>
      <p:sp>
        <p:nvSpPr>
          <p:cNvPr id="17" name="Rectangle 16">
            <a:extLst>
              <a:ext uri="{FF2B5EF4-FFF2-40B4-BE49-F238E27FC236}">
                <a16:creationId xmlns:a16="http://schemas.microsoft.com/office/drawing/2014/main" id="{85034CE4-6CB6-7A74-DB3C-92D5DF217652}"/>
              </a:ext>
            </a:extLst>
          </p:cNvPr>
          <p:cNvSpPr/>
          <p:nvPr/>
        </p:nvSpPr>
        <p:spPr>
          <a:xfrm>
            <a:off x="6435022" y="4071425"/>
            <a:ext cx="1142297" cy="461665"/>
          </a:xfrm>
          <a:prstGeom prst="rect">
            <a:avLst/>
          </a:prstGeom>
        </p:spPr>
        <p:txBody>
          <a:bodyPr wrap="square">
            <a:spAutoFit/>
          </a:bodyPr>
          <a:lstStyle/>
          <a:p>
            <a:pPr algn="ctr"/>
            <a:r>
              <a:rPr lang="en-US" sz="1200" b="1" dirty="0">
                <a:solidFill>
                  <a:schemeClr val="bg1"/>
                </a:solidFill>
              </a:rPr>
              <a:t>Put section info here</a:t>
            </a:r>
          </a:p>
        </p:txBody>
      </p:sp>
      <p:sp>
        <p:nvSpPr>
          <p:cNvPr id="19" name="Rectangle 18">
            <a:extLst>
              <a:ext uri="{FF2B5EF4-FFF2-40B4-BE49-F238E27FC236}">
                <a16:creationId xmlns:a16="http://schemas.microsoft.com/office/drawing/2014/main" id="{F04AF307-143E-1360-3D67-A7E66C7CE147}"/>
              </a:ext>
            </a:extLst>
          </p:cNvPr>
          <p:cNvSpPr/>
          <p:nvPr/>
        </p:nvSpPr>
        <p:spPr>
          <a:xfrm>
            <a:off x="7867968" y="1221481"/>
            <a:ext cx="1142297" cy="461665"/>
          </a:xfrm>
          <a:prstGeom prst="rect">
            <a:avLst/>
          </a:prstGeom>
        </p:spPr>
        <p:txBody>
          <a:bodyPr wrap="square">
            <a:spAutoFit/>
          </a:bodyPr>
          <a:lstStyle/>
          <a:p>
            <a:pPr algn="ctr"/>
            <a:r>
              <a:rPr lang="en-US" sz="1200" b="1" dirty="0">
                <a:solidFill>
                  <a:schemeClr val="bg1"/>
                </a:solidFill>
              </a:rPr>
              <a:t>Put section info here</a:t>
            </a:r>
          </a:p>
        </p:txBody>
      </p:sp>
      <p:sp>
        <p:nvSpPr>
          <p:cNvPr id="20" name="Rectangle 19">
            <a:extLst>
              <a:ext uri="{FF2B5EF4-FFF2-40B4-BE49-F238E27FC236}">
                <a16:creationId xmlns:a16="http://schemas.microsoft.com/office/drawing/2014/main" id="{E436BF85-2B57-230D-45E1-CAEC81468C2B}"/>
              </a:ext>
            </a:extLst>
          </p:cNvPr>
          <p:cNvSpPr/>
          <p:nvPr/>
        </p:nvSpPr>
        <p:spPr>
          <a:xfrm>
            <a:off x="8876381" y="2435788"/>
            <a:ext cx="1142297" cy="461665"/>
          </a:xfrm>
          <a:prstGeom prst="rect">
            <a:avLst/>
          </a:prstGeom>
        </p:spPr>
        <p:txBody>
          <a:bodyPr wrap="square">
            <a:spAutoFit/>
          </a:bodyPr>
          <a:lstStyle/>
          <a:p>
            <a:pPr algn="ctr"/>
            <a:r>
              <a:rPr lang="en-US" sz="1200" b="1" dirty="0">
                <a:solidFill>
                  <a:schemeClr val="bg1"/>
                </a:solidFill>
              </a:rPr>
              <a:t>Put section info here</a:t>
            </a:r>
          </a:p>
        </p:txBody>
      </p:sp>
      <p:sp>
        <p:nvSpPr>
          <p:cNvPr id="21" name="Rectangle 20">
            <a:extLst>
              <a:ext uri="{FF2B5EF4-FFF2-40B4-BE49-F238E27FC236}">
                <a16:creationId xmlns:a16="http://schemas.microsoft.com/office/drawing/2014/main" id="{7C20387C-F018-1542-77C7-F59F1636F9FD}"/>
              </a:ext>
            </a:extLst>
          </p:cNvPr>
          <p:cNvSpPr/>
          <p:nvPr/>
        </p:nvSpPr>
        <p:spPr>
          <a:xfrm>
            <a:off x="9329142" y="4071425"/>
            <a:ext cx="1142297" cy="461665"/>
          </a:xfrm>
          <a:prstGeom prst="rect">
            <a:avLst/>
          </a:prstGeom>
        </p:spPr>
        <p:txBody>
          <a:bodyPr wrap="square">
            <a:spAutoFit/>
          </a:bodyPr>
          <a:lstStyle/>
          <a:p>
            <a:pPr algn="ctr"/>
            <a:r>
              <a:rPr lang="en-US" sz="1200" b="1" dirty="0">
                <a:solidFill>
                  <a:schemeClr val="bg1"/>
                </a:solidFill>
              </a:rPr>
              <a:t>Put section info here</a:t>
            </a:r>
          </a:p>
        </p:txBody>
      </p:sp>
      <p:sp>
        <p:nvSpPr>
          <p:cNvPr id="2" name="AutoShape 2">
            <a:extLst>
              <a:ext uri="{FF2B5EF4-FFF2-40B4-BE49-F238E27FC236}">
                <a16:creationId xmlns:a16="http://schemas.microsoft.com/office/drawing/2014/main" id="{21D38B89-E833-4F80-EA32-E3D773C41A68}"/>
              </a:ext>
            </a:extLst>
          </p:cNvPr>
          <p:cNvSpPr>
            <a:spLocks noChangeArrowheads="1"/>
          </p:cNvSpPr>
          <p:nvPr/>
        </p:nvSpPr>
        <p:spPr bwMode="auto">
          <a:xfrm>
            <a:off x="4510585" y="5636519"/>
            <a:ext cx="7068957" cy="914400"/>
          </a:xfrm>
          <a:prstGeom prst="cube">
            <a:avLst>
              <a:gd name="adj" fmla="val 38426"/>
            </a:avLst>
          </a:prstGeom>
          <a:solidFill>
            <a:schemeClr val="accent1">
              <a:lumMod val="75000"/>
            </a:schemeClr>
          </a:solidFill>
          <a:ln w="9525">
            <a:solidFill>
              <a:srgbClr val="82AFDC"/>
            </a:solidFill>
            <a:miter lim="800000"/>
            <a:headEnd/>
            <a:tailEnd/>
          </a:ln>
          <a:effectLst/>
        </p:spPr>
        <p:txBody>
          <a:bodyPr wrap="none" anchor="ctr"/>
          <a:lstStyle/>
          <a:p>
            <a:pPr algn="ctr"/>
            <a:r>
              <a:rPr lang="en-US" sz="2800" b="1" dirty="0">
                <a:solidFill>
                  <a:schemeClr val="bg2"/>
                </a:solidFill>
                <a:latin typeface="Calibri" panose="020F0502020204030204" pitchFamily="34" charset="0"/>
                <a:cs typeface="Calibri" panose="020F0502020204030204" pitchFamily="34" charset="0"/>
              </a:rPr>
              <a:t>Evaluation &amp; Accountability</a:t>
            </a:r>
          </a:p>
        </p:txBody>
      </p:sp>
      <p:sp>
        <p:nvSpPr>
          <p:cNvPr id="3" name="AutoShape 8">
            <a:extLst>
              <a:ext uri="{FF2B5EF4-FFF2-40B4-BE49-F238E27FC236}">
                <a16:creationId xmlns:a16="http://schemas.microsoft.com/office/drawing/2014/main" id="{FEA3ECFA-4FB3-97EC-8441-6FE02AFD3849}"/>
              </a:ext>
            </a:extLst>
          </p:cNvPr>
          <p:cNvSpPr>
            <a:spLocks noChangeArrowheads="1"/>
          </p:cNvSpPr>
          <p:nvPr/>
        </p:nvSpPr>
        <p:spPr bwMode="auto">
          <a:xfrm>
            <a:off x="4510585" y="2925354"/>
            <a:ext cx="3733800" cy="914400"/>
          </a:xfrm>
          <a:prstGeom prst="cube">
            <a:avLst>
              <a:gd name="adj" fmla="val 38426"/>
            </a:avLst>
          </a:prstGeom>
          <a:solidFill>
            <a:schemeClr val="tx2">
              <a:lumMod val="20000"/>
              <a:lumOff val="80000"/>
            </a:schemeClr>
          </a:solidFill>
          <a:ln w="15875">
            <a:solidFill>
              <a:schemeClr val="bg1">
                <a:lumMod val="50000"/>
              </a:schemeClr>
            </a:solidFill>
            <a:miter lim="800000"/>
            <a:headEnd/>
            <a:tailEnd/>
          </a:ln>
          <a:effectLst/>
        </p:spPr>
        <p:txBody>
          <a:bodyPr wrap="none" anchor="ctr"/>
          <a:lstStyle/>
          <a:p>
            <a:pPr algn="ctr"/>
            <a:r>
              <a:rPr lang="en-US" sz="2800" b="1" dirty="0">
                <a:solidFill>
                  <a:schemeClr val="tx2"/>
                </a:solidFill>
                <a:latin typeface="Calibri" panose="020F0502020204030204" pitchFamily="34" charset="0"/>
                <a:cs typeface="Calibri" panose="020F0502020204030204" pitchFamily="34" charset="0"/>
              </a:rPr>
              <a:t>Assessment System</a:t>
            </a:r>
          </a:p>
        </p:txBody>
      </p:sp>
      <p:sp>
        <p:nvSpPr>
          <p:cNvPr id="5" name="AutoShape 9">
            <a:extLst>
              <a:ext uri="{FF2B5EF4-FFF2-40B4-BE49-F238E27FC236}">
                <a16:creationId xmlns:a16="http://schemas.microsoft.com/office/drawing/2014/main" id="{3130DE27-3861-CB29-6A6A-C4D192C1FF5B}"/>
              </a:ext>
            </a:extLst>
          </p:cNvPr>
          <p:cNvSpPr>
            <a:spLocks noChangeArrowheads="1"/>
          </p:cNvSpPr>
          <p:nvPr/>
        </p:nvSpPr>
        <p:spPr bwMode="auto">
          <a:xfrm>
            <a:off x="7840980" y="2944028"/>
            <a:ext cx="3738562" cy="914400"/>
          </a:xfrm>
          <a:prstGeom prst="cube">
            <a:avLst>
              <a:gd name="adj" fmla="val 38426"/>
            </a:avLst>
          </a:prstGeom>
          <a:solidFill>
            <a:schemeClr val="tx2">
              <a:lumMod val="20000"/>
              <a:lumOff val="80000"/>
            </a:schemeClr>
          </a:solidFill>
          <a:ln w="15875">
            <a:solidFill>
              <a:schemeClr val="bg1">
                <a:lumMod val="50000"/>
              </a:schemeClr>
            </a:solidFill>
            <a:miter lim="800000"/>
            <a:headEnd/>
            <a:tailEnd/>
          </a:ln>
          <a:effectLst/>
        </p:spPr>
        <p:txBody>
          <a:bodyPr wrap="none" anchor="ctr"/>
          <a:lstStyle/>
          <a:p>
            <a:pPr algn="ctr"/>
            <a:r>
              <a:rPr lang="en-US" sz="2800" b="1" dirty="0">
                <a:solidFill>
                  <a:schemeClr val="tx2"/>
                </a:solidFill>
                <a:latin typeface="Calibri" panose="020F0502020204030204" pitchFamily="34" charset="0"/>
                <a:cs typeface="Calibri" panose="020F0502020204030204" pitchFamily="34" charset="0"/>
              </a:rPr>
              <a:t>Data </a:t>
            </a:r>
            <a:r>
              <a:rPr lang="en-US" sz="2800" b="1" dirty="0" err="1">
                <a:solidFill>
                  <a:schemeClr val="tx2"/>
                </a:solidFill>
                <a:latin typeface="Calibri" panose="020F0502020204030204" pitchFamily="34" charset="0"/>
                <a:cs typeface="Calibri" panose="020F0502020204030204" pitchFamily="34" charset="0"/>
              </a:rPr>
              <a:t>Mngmt</a:t>
            </a:r>
            <a:r>
              <a:rPr lang="en-US" sz="2800" b="1" dirty="0">
                <a:solidFill>
                  <a:schemeClr val="tx2"/>
                </a:solidFill>
                <a:latin typeface="Calibri" panose="020F0502020204030204" pitchFamily="34" charset="0"/>
                <a:cs typeface="Calibri" panose="020F0502020204030204" pitchFamily="34" charset="0"/>
              </a:rPr>
              <a:t> &amp; Use</a:t>
            </a:r>
            <a:endParaRPr lang="en-US" sz="3200" b="1" dirty="0">
              <a:solidFill>
                <a:schemeClr val="tx2"/>
              </a:solidFill>
              <a:latin typeface="Calibri" panose="020F0502020204030204" pitchFamily="34" charset="0"/>
              <a:cs typeface="Calibri" panose="020F0502020204030204" pitchFamily="34" charset="0"/>
            </a:endParaRPr>
          </a:p>
        </p:txBody>
      </p:sp>
      <p:sp>
        <p:nvSpPr>
          <p:cNvPr id="6" name="AutoShape 11">
            <a:extLst>
              <a:ext uri="{FF2B5EF4-FFF2-40B4-BE49-F238E27FC236}">
                <a16:creationId xmlns:a16="http://schemas.microsoft.com/office/drawing/2014/main" id="{C68EB45B-9A1D-95DB-B412-65F5F1DA7763}"/>
              </a:ext>
            </a:extLst>
          </p:cNvPr>
          <p:cNvSpPr>
            <a:spLocks noChangeArrowheads="1"/>
          </p:cNvSpPr>
          <p:nvPr/>
        </p:nvSpPr>
        <p:spPr bwMode="auto">
          <a:xfrm>
            <a:off x="4521852" y="2192066"/>
            <a:ext cx="2682486" cy="1096538"/>
          </a:xfrm>
          <a:prstGeom prst="cube">
            <a:avLst>
              <a:gd name="adj" fmla="val 38426"/>
            </a:avLst>
          </a:prstGeom>
          <a:solidFill>
            <a:schemeClr val="accent2"/>
          </a:solidFill>
          <a:ln w="15875">
            <a:solidFill>
              <a:schemeClr val="accent2">
                <a:lumMod val="50000"/>
              </a:schemeClr>
            </a:solidFill>
            <a:miter lim="800000"/>
            <a:headEnd/>
            <a:tailEnd/>
          </a:ln>
          <a:effectLst/>
        </p:spPr>
        <p:txBody>
          <a:bodyPr wrap="none" anchor="ctr"/>
          <a:lstStyle/>
          <a:p>
            <a:pPr algn="ctr"/>
            <a:r>
              <a:rPr lang="en-US" sz="2400" b="1" dirty="0">
                <a:solidFill>
                  <a:schemeClr val="tx2"/>
                </a:solidFill>
                <a:latin typeface="Calibri" panose="020F0502020204030204" pitchFamily="34" charset="0"/>
                <a:cs typeface="Calibri" panose="020F0502020204030204" pitchFamily="34" charset="0"/>
              </a:rPr>
              <a:t>Core Reading </a:t>
            </a:r>
            <a:br>
              <a:rPr lang="en-US" sz="2400" b="1" dirty="0">
                <a:solidFill>
                  <a:schemeClr val="tx2"/>
                </a:solidFill>
                <a:latin typeface="Calibri" panose="020F0502020204030204" pitchFamily="34" charset="0"/>
                <a:cs typeface="Calibri" panose="020F0502020204030204" pitchFamily="34" charset="0"/>
              </a:rPr>
            </a:br>
            <a:r>
              <a:rPr lang="en-US" sz="2400" b="1" dirty="0">
                <a:solidFill>
                  <a:schemeClr val="tx2"/>
                </a:solidFill>
                <a:latin typeface="Calibri" panose="020F0502020204030204" pitchFamily="34" charset="0"/>
                <a:cs typeface="Calibri" panose="020F0502020204030204" pitchFamily="34" charset="0"/>
              </a:rPr>
              <a:t>Programs</a:t>
            </a:r>
            <a:endParaRPr lang="en-US" sz="2800" b="1" dirty="0">
              <a:solidFill>
                <a:schemeClr val="tx2"/>
              </a:solidFill>
              <a:latin typeface="Calibri" panose="020F0502020204030204" pitchFamily="34" charset="0"/>
              <a:cs typeface="Calibri" panose="020F0502020204030204" pitchFamily="34" charset="0"/>
            </a:endParaRPr>
          </a:p>
        </p:txBody>
      </p:sp>
      <p:sp>
        <p:nvSpPr>
          <p:cNvPr id="7" name="AutoShape 16">
            <a:extLst>
              <a:ext uri="{FF2B5EF4-FFF2-40B4-BE49-F238E27FC236}">
                <a16:creationId xmlns:a16="http://schemas.microsoft.com/office/drawing/2014/main" id="{2194943B-9484-1CD3-1370-5E142C62935B}"/>
              </a:ext>
            </a:extLst>
          </p:cNvPr>
          <p:cNvSpPr>
            <a:spLocks noChangeArrowheads="1"/>
          </p:cNvSpPr>
          <p:nvPr/>
        </p:nvSpPr>
        <p:spPr bwMode="auto">
          <a:xfrm>
            <a:off x="6823743" y="2185337"/>
            <a:ext cx="2578100" cy="1096538"/>
          </a:xfrm>
          <a:prstGeom prst="cube">
            <a:avLst>
              <a:gd name="adj" fmla="val 38426"/>
            </a:avLst>
          </a:prstGeom>
          <a:solidFill>
            <a:schemeClr val="accent2"/>
          </a:solidFill>
          <a:ln w="15875">
            <a:solidFill>
              <a:schemeClr val="accent2">
                <a:lumMod val="50000"/>
              </a:schemeClr>
            </a:solidFill>
            <a:miter lim="800000"/>
            <a:headEnd/>
            <a:tailEnd/>
          </a:ln>
          <a:effectLst/>
        </p:spPr>
        <p:txBody>
          <a:bodyPr wrap="none" anchor="ctr"/>
          <a:lstStyle/>
          <a:p>
            <a:pPr algn="ctr"/>
            <a:r>
              <a:rPr lang="en-US" sz="2400" b="1" dirty="0">
                <a:solidFill>
                  <a:schemeClr val="tx2"/>
                </a:solidFill>
                <a:latin typeface="Calibri" panose="020F0502020204030204" pitchFamily="34" charset="0"/>
                <a:cs typeface="Calibri" panose="020F0502020204030204" pitchFamily="34" charset="0"/>
              </a:rPr>
              <a:t>Differentiated </a:t>
            </a:r>
            <a:br>
              <a:rPr lang="en-US" sz="2400" b="1" dirty="0">
                <a:solidFill>
                  <a:schemeClr val="tx2"/>
                </a:solidFill>
                <a:latin typeface="Calibri" panose="020F0502020204030204" pitchFamily="34" charset="0"/>
                <a:cs typeface="Calibri" panose="020F0502020204030204" pitchFamily="34" charset="0"/>
              </a:rPr>
            </a:br>
            <a:r>
              <a:rPr lang="en-US" sz="2400" b="1" dirty="0">
                <a:solidFill>
                  <a:schemeClr val="tx2"/>
                </a:solidFill>
                <a:latin typeface="Calibri" panose="020F0502020204030204" pitchFamily="34" charset="0"/>
                <a:cs typeface="Calibri" panose="020F0502020204030204" pitchFamily="34" charset="0"/>
              </a:rPr>
              <a:t>Instruction</a:t>
            </a:r>
          </a:p>
        </p:txBody>
      </p:sp>
      <p:sp>
        <p:nvSpPr>
          <p:cNvPr id="8" name="AutoShape 17">
            <a:extLst>
              <a:ext uri="{FF2B5EF4-FFF2-40B4-BE49-F238E27FC236}">
                <a16:creationId xmlns:a16="http://schemas.microsoft.com/office/drawing/2014/main" id="{2FB49F12-5085-F057-919D-BF6C837D0F88}"/>
              </a:ext>
            </a:extLst>
          </p:cNvPr>
          <p:cNvSpPr>
            <a:spLocks noChangeArrowheads="1"/>
          </p:cNvSpPr>
          <p:nvPr/>
        </p:nvSpPr>
        <p:spPr bwMode="auto">
          <a:xfrm>
            <a:off x="9022435" y="2185337"/>
            <a:ext cx="2578100" cy="1096538"/>
          </a:xfrm>
          <a:prstGeom prst="cube">
            <a:avLst>
              <a:gd name="adj" fmla="val 38426"/>
            </a:avLst>
          </a:prstGeom>
          <a:solidFill>
            <a:schemeClr val="accent2"/>
          </a:solidFill>
          <a:ln w="15875">
            <a:solidFill>
              <a:schemeClr val="accent2">
                <a:lumMod val="50000"/>
              </a:schemeClr>
            </a:solidFill>
            <a:miter lim="800000"/>
            <a:headEnd/>
            <a:tailEnd/>
          </a:ln>
          <a:effectLst/>
        </p:spPr>
        <p:txBody>
          <a:bodyPr wrap="none" anchor="ctr"/>
          <a:lstStyle/>
          <a:p>
            <a:pPr algn="ctr"/>
            <a:r>
              <a:rPr lang="en-US" sz="2400" b="1" dirty="0">
                <a:solidFill>
                  <a:schemeClr val="tx2"/>
                </a:solidFill>
                <a:latin typeface="Calibri" panose="020F0502020204030204" pitchFamily="34" charset="0"/>
                <a:cs typeface="Calibri" panose="020F0502020204030204" pitchFamily="34" charset="0"/>
              </a:rPr>
              <a:t>Instructional </a:t>
            </a:r>
            <a:br>
              <a:rPr lang="en-US" sz="2400" b="1" dirty="0">
                <a:solidFill>
                  <a:schemeClr val="tx2"/>
                </a:solidFill>
                <a:latin typeface="Calibri" panose="020F0502020204030204" pitchFamily="34" charset="0"/>
                <a:cs typeface="Calibri" panose="020F0502020204030204" pitchFamily="34" charset="0"/>
              </a:rPr>
            </a:br>
            <a:r>
              <a:rPr lang="en-US" sz="2400" b="1" dirty="0">
                <a:solidFill>
                  <a:schemeClr val="tx2"/>
                </a:solidFill>
                <a:latin typeface="Calibri" panose="020F0502020204030204" pitchFamily="34" charset="0"/>
                <a:cs typeface="Calibri" panose="020F0502020204030204" pitchFamily="34" charset="0"/>
              </a:rPr>
              <a:t>Time</a:t>
            </a:r>
          </a:p>
        </p:txBody>
      </p:sp>
      <p:sp>
        <p:nvSpPr>
          <p:cNvPr id="11" name="AutoShape 18">
            <a:extLst>
              <a:ext uri="{FF2B5EF4-FFF2-40B4-BE49-F238E27FC236}">
                <a16:creationId xmlns:a16="http://schemas.microsoft.com/office/drawing/2014/main" id="{01C9C3C0-3B95-A172-4217-9A813D714B50}"/>
              </a:ext>
            </a:extLst>
          </p:cNvPr>
          <p:cNvSpPr>
            <a:spLocks noChangeArrowheads="1"/>
          </p:cNvSpPr>
          <p:nvPr/>
        </p:nvSpPr>
        <p:spPr bwMode="auto">
          <a:xfrm>
            <a:off x="4521852" y="1668817"/>
            <a:ext cx="7092950" cy="914400"/>
          </a:xfrm>
          <a:prstGeom prst="cube">
            <a:avLst>
              <a:gd name="adj" fmla="val 38426"/>
            </a:avLst>
          </a:prstGeom>
          <a:solidFill>
            <a:schemeClr val="accent6">
              <a:lumMod val="75000"/>
            </a:schemeClr>
          </a:solidFill>
          <a:ln w="9525">
            <a:solidFill>
              <a:schemeClr val="accent6">
                <a:lumMod val="50000"/>
              </a:schemeClr>
            </a:solidFill>
            <a:miter lim="800000"/>
            <a:headEnd/>
            <a:tailEnd/>
          </a:ln>
          <a:effectLst/>
        </p:spPr>
        <p:txBody>
          <a:bodyPr wrap="none" anchor="ctr"/>
          <a:lstStyle/>
          <a:p>
            <a:pPr algn="ctr"/>
            <a:r>
              <a:rPr lang="en-US" sz="3600" b="1" dirty="0">
                <a:solidFill>
                  <a:schemeClr val="bg2"/>
                </a:solidFill>
                <a:latin typeface="Calibri" panose="020F0502020204030204" pitchFamily="34" charset="0"/>
                <a:cs typeface="Calibri" panose="020F0502020204030204" pitchFamily="34" charset="0"/>
              </a:rPr>
              <a:t>Goals</a:t>
            </a:r>
          </a:p>
        </p:txBody>
      </p:sp>
      <p:sp>
        <p:nvSpPr>
          <p:cNvPr id="12" name="Text Box 28">
            <a:extLst>
              <a:ext uri="{FF2B5EF4-FFF2-40B4-BE49-F238E27FC236}">
                <a16:creationId xmlns:a16="http://schemas.microsoft.com/office/drawing/2014/main" id="{3DE6BC57-DE3B-45AB-2D42-0389F3C142B1}"/>
              </a:ext>
            </a:extLst>
          </p:cNvPr>
          <p:cNvSpPr txBox="1">
            <a:spLocks noChangeArrowheads="1"/>
          </p:cNvSpPr>
          <p:nvPr/>
        </p:nvSpPr>
        <p:spPr bwMode="auto">
          <a:xfrm rot="16200000">
            <a:off x="3927377" y="4452904"/>
            <a:ext cx="2143060" cy="954107"/>
          </a:xfrm>
          <a:prstGeom prst="rect">
            <a:avLst/>
          </a:prstGeom>
          <a:solidFill>
            <a:schemeClr val="tx1">
              <a:lumMod val="75000"/>
            </a:schemeClr>
          </a:solidFill>
          <a:ln w="9525">
            <a:noFill/>
            <a:miter lim="800000"/>
            <a:headEnd/>
            <a:tailEnd/>
          </a:ln>
          <a:effectLst/>
        </p:spPr>
        <p:txBody>
          <a:bodyPr wrap="square">
            <a:spAutoFit/>
          </a:bodyPr>
          <a:lstStyle/>
          <a:p>
            <a:pPr algn="ctr"/>
            <a:r>
              <a:rPr lang="en-US" sz="2800" b="1" dirty="0">
                <a:solidFill>
                  <a:schemeClr val="bg2"/>
                </a:solidFill>
                <a:latin typeface="Calibri" panose="020F0502020204030204" pitchFamily="34" charset="0"/>
                <a:cs typeface="Calibri" panose="020F0502020204030204" pitchFamily="34" charset="0"/>
              </a:rPr>
              <a:t>State Leadership</a:t>
            </a:r>
          </a:p>
        </p:txBody>
      </p:sp>
      <p:sp>
        <p:nvSpPr>
          <p:cNvPr id="13" name="Text Box 29">
            <a:extLst>
              <a:ext uri="{FF2B5EF4-FFF2-40B4-BE49-F238E27FC236}">
                <a16:creationId xmlns:a16="http://schemas.microsoft.com/office/drawing/2014/main" id="{FD323A90-2A56-174B-5CEF-3BE0293D9924}"/>
              </a:ext>
            </a:extLst>
          </p:cNvPr>
          <p:cNvSpPr txBox="1">
            <a:spLocks noChangeArrowheads="1"/>
          </p:cNvSpPr>
          <p:nvPr/>
        </p:nvSpPr>
        <p:spPr bwMode="auto">
          <a:xfrm rot="16200000">
            <a:off x="5916925" y="4470502"/>
            <a:ext cx="2192460" cy="954107"/>
          </a:xfrm>
          <a:prstGeom prst="rect">
            <a:avLst/>
          </a:prstGeom>
          <a:solidFill>
            <a:schemeClr val="tx1">
              <a:lumMod val="75000"/>
            </a:schemeClr>
          </a:solidFill>
          <a:ln w="9525">
            <a:noFill/>
            <a:miter lim="800000"/>
            <a:headEnd/>
            <a:tailEnd/>
          </a:ln>
          <a:effectLst/>
        </p:spPr>
        <p:txBody>
          <a:bodyPr wrap="square">
            <a:spAutoFit/>
          </a:bodyPr>
          <a:lstStyle/>
          <a:p>
            <a:pPr algn="ctr"/>
            <a:r>
              <a:rPr lang="en-US" sz="2800" b="1" dirty="0">
                <a:solidFill>
                  <a:schemeClr val="bg2"/>
                </a:solidFill>
                <a:latin typeface="Calibri" panose="020F0502020204030204" pitchFamily="34" charset="0"/>
                <a:cs typeface="Calibri" panose="020F0502020204030204" pitchFamily="34" charset="0"/>
              </a:rPr>
              <a:t>Leadership</a:t>
            </a:r>
            <a:br>
              <a:rPr lang="en-US" sz="2800" b="1" dirty="0">
                <a:solidFill>
                  <a:schemeClr val="bg2"/>
                </a:solidFill>
                <a:latin typeface="Calibri" panose="020F0502020204030204" pitchFamily="34" charset="0"/>
                <a:cs typeface="Calibri" panose="020F0502020204030204" pitchFamily="34" charset="0"/>
              </a:rPr>
            </a:br>
            <a:r>
              <a:rPr lang="en-US" sz="2800" b="1" dirty="0">
                <a:solidFill>
                  <a:schemeClr val="bg2"/>
                </a:solidFill>
                <a:latin typeface="Calibri" panose="020F0502020204030204" pitchFamily="34" charset="0"/>
                <a:cs typeface="Calibri" panose="020F0502020204030204" pitchFamily="34" charset="0"/>
              </a:rPr>
              <a:t>&amp; Coaching</a:t>
            </a:r>
          </a:p>
        </p:txBody>
      </p:sp>
      <p:sp>
        <p:nvSpPr>
          <p:cNvPr id="14" name="Text Box 31">
            <a:extLst>
              <a:ext uri="{FF2B5EF4-FFF2-40B4-BE49-F238E27FC236}">
                <a16:creationId xmlns:a16="http://schemas.microsoft.com/office/drawing/2014/main" id="{2C1D4721-33D1-F8DB-0E06-1466F45A0696}"/>
              </a:ext>
            </a:extLst>
          </p:cNvPr>
          <p:cNvSpPr txBox="1">
            <a:spLocks noChangeArrowheads="1"/>
          </p:cNvSpPr>
          <p:nvPr/>
        </p:nvSpPr>
        <p:spPr bwMode="auto">
          <a:xfrm rot="16200000">
            <a:off x="7848949" y="4470245"/>
            <a:ext cx="2192975" cy="954107"/>
          </a:xfrm>
          <a:prstGeom prst="rect">
            <a:avLst/>
          </a:prstGeom>
          <a:solidFill>
            <a:schemeClr val="tx1">
              <a:lumMod val="75000"/>
            </a:schemeClr>
          </a:solidFill>
          <a:ln w="9525">
            <a:noFill/>
            <a:miter lim="800000"/>
            <a:headEnd/>
            <a:tailEnd/>
          </a:ln>
          <a:effectLst/>
        </p:spPr>
        <p:txBody>
          <a:bodyPr wrap="square">
            <a:spAutoFit/>
          </a:bodyPr>
          <a:lstStyle/>
          <a:p>
            <a:pPr algn="ctr"/>
            <a:r>
              <a:rPr lang="en-US" sz="2800" b="1" dirty="0">
                <a:solidFill>
                  <a:schemeClr val="bg2"/>
                </a:solidFill>
                <a:latin typeface="Calibri" panose="020F0502020204030204" pitchFamily="34" charset="0"/>
                <a:cs typeface="Calibri" panose="020F0502020204030204" pitchFamily="34" charset="0"/>
              </a:rPr>
              <a:t>Professional  </a:t>
            </a:r>
          </a:p>
          <a:p>
            <a:pPr algn="ctr"/>
            <a:r>
              <a:rPr lang="en-US" sz="2800" b="1" dirty="0">
                <a:solidFill>
                  <a:schemeClr val="bg2"/>
                </a:solidFill>
                <a:latin typeface="Calibri" panose="020F0502020204030204" pitchFamily="34" charset="0"/>
                <a:cs typeface="Calibri" panose="020F0502020204030204" pitchFamily="34" charset="0"/>
              </a:rPr>
              <a:t>Development</a:t>
            </a:r>
          </a:p>
        </p:txBody>
      </p:sp>
      <p:sp>
        <p:nvSpPr>
          <p:cNvPr id="16" name="Text Box 32">
            <a:extLst>
              <a:ext uri="{FF2B5EF4-FFF2-40B4-BE49-F238E27FC236}">
                <a16:creationId xmlns:a16="http://schemas.microsoft.com/office/drawing/2014/main" id="{2483996A-3B64-3AF1-6288-E28A48E83DAC}"/>
              </a:ext>
            </a:extLst>
          </p:cNvPr>
          <p:cNvSpPr txBox="1">
            <a:spLocks noChangeArrowheads="1"/>
          </p:cNvSpPr>
          <p:nvPr/>
        </p:nvSpPr>
        <p:spPr bwMode="auto">
          <a:xfrm rot="16200000">
            <a:off x="9655228" y="4462627"/>
            <a:ext cx="2192976" cy="954107"/>
          </a:xfrm>
          <a:prstGeom prst="rect">
            <a:avLst/>
          </a:prstGeom>
          <a:solidFill>
            <a:schemeClr val="tx1">
              <a:lumMod val="75000"/>
            </a:schemeClr>
          </a:solidFill>
          <a:ln w="9525">
            <a:noFill/>
            <a:miter lim="800000"/>
            <a:headEnd/>
            <a:tailEnd/>
          </a:ln>
          <a:effectLst/>
        </p:spPr>
        <p:txBody>
          <a:bodyPr wrap="square">
            <a:spAutoFit/>
          </a:bodyPr>
          <a:lstStyle/>
          <a:p>
            <a:pPr algn="ctr"/>
            <a:r>
              <a:rPr lang="en-US" sz="2800" b="1" dirty="0">
                <a:solidFill>
                  <a:schemeClr val="bg2"/>
                </a:solidFill>
                <a:latin typeface="Calibri" panose="020F0502020204030204" pitchFamily="34" charset="0"/>
                <a:cs typeface="Calibri" panose="020F0502020204030204" pitchFamily="34" charset="0"/>
              </a:rPr>
              <a:t>Technical  </a:t>
            </a:r>
          </a:p>
          <a:p>
            <a:pPr algn="ctr"/>
            <a:r>
              <a:rPr lang="en-US" sz="2800" b="1" dirty="0">
                <a:solidFill>
                  <a:schemeClr val="bg2"/>
                </a:solidFill>
                <a:latin typeface="Calibri" panose="020F0502020204030204" pitchFamily="34" charset="0"/>
                <a:cs typeface="Calibri" panose="020F0502020204030204" pitchFamily="34" charset="0"/>
              </a:rPr>
              <a:t>Assistance</a:t>
            </a:r>
          </a:p>
        </p:txBody>
      </p:sp>
      <p:sp>
        <p:nvSpPr>
          <p:cNvPr id="18" name="TextBox 17">
            <a:extLst>
              <a:ext uri="{FF2B5EF4-FFF2-40B4-BE49-F238E27FC236}">
                <a16:creationId xmlns:a16="http://schemas.microsoft.com/office/drawing/2014/main" id="{7CA9FE48-68F0-3579-7051-193F4ACAFC58}"/>
              </a:ext>
            </a:extLst>
          </p:cNvPr>
          <p:cNvSpPr txBox="1"/>
          <p:nvPr/>
        </p:nvSpPr>
        <p:spPr>
          <a:xfrm>
            <a:off x="3037114" y="931636"/>
            <a:ext cx="9009575" cy="646331"/>
          </a:xfrm>
          <a:prstGeom prst="rect">
            <a:avLst/>
          </a:prstGeom>
          <a:noFill/>
        </p:spPr>
        <p:txBody>
          <a:bodyPr wrap="square" rtlCol="0">
            <a:spAutoFit/>
          </a:bodyPr>
          <a:lstStyle/>
          <a:p>
            <a:pPr algn="ctr"/>
            <a:r>
              <a:rPr lang="en-US" sz="3600" dirty="0">
                <a:solidFill>
                  <a:srgbClr val="CE831D"/>
                </a:solidFill>
              </a:rPr>
              <a:t>Reading First, BIE Reads!, and Math Counts</a:t>
            </a:r>
          </a:p>
        </p:txBody>
      </p:sp>
    </p:spTree>
    <p:extLst>
      <p:ext uri="{BB962C8B-B14F-4D97-AF65-F5344CB8AC3E}">
        <p14:creationId xmlns:p14="http://schemas.microsoft.com/office/powerpoint/2010/main" val="1787858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AD9EB9-432F-365B-E9A0-E6A4A8B72EBB}"/>
              </a:ext>
            </a:extLst>
          </p:cNvPr>
          <p:cNvSpPr>
            <a:spLocks noGrp="1"/>
          </p:cNvSpPr>
          <p:nvPr>
            <p:ph type="title" idx="4294967295"/>
          </p:nvPr>
        </p:nvSpPr>
        <p:spPr>
          <a:xfrm>
            <a:off x="421409" y="258304"/>
            <a:ext cx="7285182" cy="919163"/>
          </a:xfrm>
        </p:spPr>
        <p:txBody>
          <a:bodyPr>
            <a:normAutofit fontScale="90000"/>
          </a:bodyPr>
          <a:lstStyle/>
          <a:p>
            <a:r>
              <a:rPr lang="en-US" dirty="0"/>
              <a:t>BIE Reading First/BIE READS! </a:t>
            </a:r>
            <a:br>
              <a:rPr lang="en-US" dirty="0"/>
            </a:br>
            <a:r>
              <a:rPr lang="en-US" dirty="0"/>
              <a:t>vs. All Other BIE Schools</a:t>
            </a:r>
          </a:p>
        </p:txBody>
      </p:sp>
      <p:graphicFrame>
        <p:nvGraphicFramePr>
          <p:cNvPr id="6" name="Content Placeholder 3">
            <a:extLst>
              <a:ext uri="{FF2B5EF4-FFF2-40B4-BE49-F238E27FC236}">
                <a16:creationId xmlns:a16="http://schemas.microsoft.com/office/drawing/2014/main" id="{24EC0C76-AE48-351E-7FED-11024A3917B7}"/>
              </a:ext>
            </a:extLst>
          </p:cNvPr>
          <p:cNvGraphicFramePr>
            <a:graphicFrameLocks noGrp="1"/>
          </p:cNvGraphicFramePr>
          <p:nvPr>
            <p:ph idx="4294967295"/>
            <p:extLst>
              <p:ext uri="{D42A27DB-BD31-4B8C-83A1-F6EECF244321}">
                <p14:modId xmlns:p14="http://schemas.microsoft.com/office/powerpoint/2010/main" val="2886525566"/>
              </p:ext>
            </p:extLst>
          </p:nvPr>
        </p:nvGraphicFramePr>
        <p:xfrm>
          <a:off x="122382" y="2217561"/>
          <a:ext cx="8128000" cy="4424363"/>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Group 13">
            <a:extLst>
              <a:ext uri="{FF2B5EF4-FFF2-40B4-BE49-F238E27FC236}">
                <a16:creationId xmlns:a16="http://schemas.microsoft.com/office/drawing/2014/main" id="{F67E862C-E94A-C015-E5EA-B929F4A46553}"/>
              </a:ext>
            </a:extLst>
          </p:cNvPr>
          <p:cNvGrpSpPr/>
          <p:nvPr/>
        </p:nvGrpSpPr>
        <p:grpSpPr>
          <a:xfrm>
            <a:off x="6002351" y="4880009"/>
            <a:ext cx="3960961" cy="1169551"/>
            <a:chOff x="5929781" y="4720353"/>
            <a:chExt cx="3960961" cy="1169551"/>
          </a:xfrm>
        </p:grpSpPr>
        <p:sp>
          <p:nvSpPr>
            <p:cNvPr id="9" name="TextBox 8">
              <a:extLst>
                <a:ext uri="{FF2B5EF4-FFF2-40B4-BE49-F238E27FC236}">
                  <a16:creationId xmlns:a16="http://schemas.microsoft.com/office/drawing/2014/main" id="{C9403C6E-668F-9715-1C95-8FDBFCBEF1FB}"/>
                </a:ext>
              </a:extLst>
            </p:cNvPr>
            <p:cNvSpPr txBox="1"/>
            <p:nvPr/>
          </p:nvSpPr>
          <p:spPr>
            <a:xfrm>
              <a:off x="6464882" y="4720353"/>
              <a:ext cx="3425860" cy="1169551"/>
            </a:xfrm>
            <a:prstGeom prst="rect">
              <a:avLst/>
            </a:prstGeom>
            <a:noFill/>
          </p:spPr>
          <p:txBody>
            <a:bodyPr wrap="square" rtlCol="0">
              <a:spAutoFit/>
            </a:bodyPr>
            <a:lstStyle/>
            <a:p>
              <a:pPr>
                <a:spcAft>
                  <a:spcPts val="1200"/>
                </a:spcAft>
              </a:pPr>
              <a:r>
                <a:rPr lang="en-US" sz="2000" b="1" dirty="0">
                  <a:latin typeface="Calibri" panose="020F0502020204030204" pitchFamily="34" charset="0"/>
                  <a:cs typeface="Calibri" panose="020F0502020204030204" pitchFamily="34" charset="0"/>
                </a:rPr>
                <a:t>Reading First + </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BIE READS! Schools</a:t>
              </a:r>
            </a:p>
            <a:p>
              <a:r>
                <a:rPr lang="en-US" sz="2000" b="1" dirty="0">
                  <a:latin typeface="Calibri" panose="020F0502020204030204" pitchFamily="34" charset="0"/>
                  <a:cs typeface="Calibri" panose="020F0502020204030204" pitchFamily="34" charset="0"/>
                </a:rPr>
                <a:t>All Other BIE Schools</a:t>
              </a:r>
            </a:p>
          </p:txBody>
        </p:sp>
        <p:pic>
          <p:nvPicPr>
            <p:cNvPr id="11" name="Picture 10">
              <a:extLst>
                <a:ext uri="{FF2B5EF4-FFF2-40B4-BE49-F238E27FC236}">
                  <a16:creationId xmlns:a16="http://schemas.microsoft.com/office/drawing/2014/main" id="{D2FC88CB-9A7F-CC3B-1DFA-13B68B2D25A2}"/>
                </a:ext>
              </a:extLst>
            </p:cNvPr>
            <p:cNvPicPr>
              <a:picLocks noChangeAspect="1"/>
            </p:cNvPicPr>
            <p:nvPr/>
          </p:nvPicPr>
          <p:blipFill rotWithShape="1">
            <a:blip r:embed="rId3"/>
            <a:srcRect t="9573" b="11888"/>
            <a:stretch/>
          </p:blipFill>
          <p:spPr>
            <a:xfrm>
              <a:off x="5929781" y="5395798"/>
              <a:ext cx="535101" cy="407525"/>
            </a:xfrm>
            <a:prstGeom prst="rect">
              <a:avLst/>
            </a:prstGeom>
          </p:spPr>
        </p:pic>
        <p:pic>
          <p:nvPicPr>
            <p:cNvPr id="13" name="Picture 12">
              <a:extLst>
                <a:ext uri="{FF2B5EF4-FFF2-40B4-BE49-F238E27FC236}">
                  <a16:creationId xmlns:a16="http://schemas.microsoft.com/office/drawing/2014/main" id="{AA4D5E30-16F2-6DCC-EA8A-8029B88B2D1C}"/>
                </a:ext>
              </a:extLst>
            </p:cNvPr>
            <p:cNvPicPr>
              <a:picLocks noChangeAspect="1"/>
            </p:cNvPicPr>
            <p:nvPr/>
          </p:nvPicPr>
          <p:blipFill rotWithShape="1">
            <a:blip r:embed="rId4"/>
            <a:srcRect b="11888"/>
            <a:stretch/>
          </p:blipFill>
          <p:spPr>
            <a:xfrm>
              <a:off x="5945996" y="4847928"/>
              <a:ext cx="518886" cy="457200"/>
            </a:xfrm>
            <a:prstGeom prst="rect">
              <a:avLst/>
            </a:prstGeom>
          </p:spPr>
        </p:pic>
      </p:grpSp>
      <p:sp>
        <p:nvSpPr>
          <p:cNvPr id="15" name="TextBox 14">
            <a:extLst>
              <a:ext uri="{FF2B5EF4-FFF2-40B4-BE49-F238E27FC236}">
                <a16:creationId xmlns:a16="http://schemas.microsoft.com/office/drawing/2014/main" id="{EDDDAC78-6650-A385-E874-4CB40680AF2F}"/>
              </a:ext>
            </a:extLst>
          </p:cNvPr>
          <p:cNvSpPr txBox="1"/>
          <p:nvPr/>
        </p:nvSpPr>
        <p:spPr>
          <a:xfrm>
            <a:off x="696686" y="1656146"/>
            <a:ext cx="6734628" cy="523220"/>
          </a:xfrm>
          <a:prstGeom prst="rect">
            <a:avLst/>
          </a:prstGeom>
          <a:noFill/>
        </p:spPr>
        <p:txBody>
          <a:bodyPr wrap="square" rtlCol="0">
            <a:spAutoFit/>
          </a:bodyPr>
          <a:lstStyle/>
          <a:p>
            <a:r>
              <a:rPr lang="en-US" altLang="en-US" sz="2800" b="1" dirty="0">
                <a:latin typeface="Calibri" panose="020F0502020204030204" pitchFamily="34" charset="0"/>
                <a:cs typeface="Calibri" panose="020F0502020204030204" pitchFamily="34" charset="0"/>
              </a:rPr>
              <a:t>3rd Grade Proficiency on State Assessments</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2098706"/>
      </p:ext>
    </p:extLst>
  </p:cSld>
  <p:clrMapOvr>
    <a:masterClrMapping/>
  </p:clrMapOvr>
</p:sld>
</file>

<file path=ppt/theme/theme1.xml><?xml version="1.0" encoding="utf-8"?>
<a:theme xmlns:a="http://schemas.openxmlformats.org/drawingml/2006/main" name="Office Theme">
  <a:themeElements>
    <a:clrScheme name="BIE Color Palette">
      <a:dk1>
        <a:sysClr val="windowText" lastClr="000000"/>
      </a:dk1>
      <a:lt1>
        <a:sysClr val="window" lastClr="FFFFFF"/>
      </a:lt1>
      <a:dk2>
        <a:srgbClr val="44546A"/>
      </a:dk2>
      <a:lt2>
        <a:srgbClr val="E7E6E6"/>
      </a:lt2>
      <a:accent1>
        <a:srgbClr val="FA9411"/>
      </a:accent1>
      <a:accent2>
        <a:srgbClr val="D54309"/>
      </a:accent2>
      <a:accent3>
        <a:srgbClr val="008480"/>
      </a:accent3>
      <a:accent4>
        <a:srgbClr val="C05600"/>
      </a:accent4>
      <a:accent5>
        <a:srgbClr val="63340F"/>
      </a:accent5>
      <a:accent6>
        <a:srgbClr val="123131"/>
      </a:accent6>
      <a:hlink>
        <a:srgbClr val="0563C1"/>
      </a:hlink>
      <a:folHlink>
        <a:srgbClr val="954F72"/>
      </a:folHlink>
    </a:clrScheme>
    <a:fontScheme name="BIE Fon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E SLIDE 4.3, TCS AND NAVAJO V2" id="{653D91FF-99A5-2343-AAC5-38E24BEA0CE8}" vid="{DA78FFA6-AC0C-4149-8399-EE4B470B79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37495c8-04d0-4d9f-a3c5-24b15dd8235a">
      <Terms xmlns="http://schemas.microsoft.com/office/infopath/2007/PartnerControls"/>
    </lcf76f155ced4ddcb4097134ff3c332f>
    <TaxCatchAll xmlns="31062a0d-ede8-4112-b4bb-00a9c1bc8e16" xsi:nil="true"/>
    <SharedWithUsers xmlns="d6c4c347-d8bf-4125-97e5-bf5a24a6ea48">
      <UserInfo>
        <DisplayName>Rachel Parks</DisplayName>
        <AccountId>12</AccountId>
        <AccountType/>
      </UserInfo>
      <UserInfo>
        <DisplayName>Ginny Underwood</DisplayName>
        <AccountId>9</AccountId>
        <AccountType/>
      </UserInfo>
    </SharedWithUsers>
    <LastUpdate xmlns="537495c8-04d0-4d9f-a3c5-24b15dd8235a" xsi:nil="true"/>
    <DateTimePosted xmlns="537495c8-04d0-4d9f-a3c5-24b15dd8235a"/>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3EFBD184CCA942BD942D2DC234DA02" ma:contentTypeVersion="17" ma:contentTypeDescription="Create a new document." ma:contentTypeScope="" ma:versionID="7bbb572540245ea5774fd3ac847279aa">
  <xsd:schema xmlns:xsd="http://www.w3.org/2001/XMLSchema" xmlns:xs="http://www.w3.org/2001/XMLSchema" xmlns:p="http://schemas.microsoft.com/office/2006/metadata/properties" xmlns:ns2="537495c8-04d0-4d9f-a3c5-24b15dd8235a" xmlns:ns3="d6c4c347-d8bf-4125-97e5-bf5a24a6ea48" xmlns:ns4="31062a0d-ede8-4112-b4bb-00a9c1bc8e16" targetNamespace="http://schemas.microsoft.com/office/2006/metadata/properties" ma:root="true" ma:fieldsID="0e8b2009ddcee9330584e0a451a18ef7" ns2:_="" ns3:_="" ns4:_="">
    <xsd:import namespace="537495c8-04d0-4d9f-a3c5-24b15dd8235a"/>
    <xsd:import namespace="d6c4c347-d8bf-4125-97e5-bf5a24a6ea48"/>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DateTimePosted"/>
                <xsd:element ref="ns2:lcf76f155ced4ddcb4097134ff3c332f" minOccurs="0"/>
                <xsd:element ref="ns4:TaxCatchAll" minOccurs="0"/>
                <xsd:element ref="ns2:LastUpdate"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495c8-04d0-4d9f-a3c5-24b15dd823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DateTimePosted" ma:index="18" ma:displayName="Date &amp; Time Posted" ma:format="DateTime" ma:internalName="DateTimePosted">
      <xsd:simpleType>
        <xsd:restriction base="dms:DateTim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LastUpdate" ma:index="22" nillable="true" ma:displayName="Last Update" ma:format="DateTime" ma:internalName="LastUpdate">
      <xsd:simpleType>
        <xsd:restriction base="dms:DateTime"/>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c4c347-d8bf-4125-97e5-bf5a24a6ea4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505bb3b-600f-4dd2-97d1-0aa4c49e4934}" ma:internalName="TaxCatchAll" ma:showField="CatchAllData" ma:web="53f24b3a-2adf-47ef-9d29-c9edda8419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44EE3B-9156-41ED-8E7E-DA25985F46D1}">
  <ds:schemaRefs>
    <ds:schemaRef ds:uri="http://purl.org/dc/dcmitype/"/>
    <ds:schemaRef ds:uri="d6c4c347-d8bf-4125-97e5-bf5a24a6ea48"/>
    <ds:schemaRef ds:uri="http://schemas.microsoft.com/office/2006/metadata/properties"/>
    <ds:schemaRef ds:uri="http://www.w3.org/XML/1998/namespace"/>
    <ds:schemaRef ds:uri="http://schemas.microsoft.com/office/2006/documentManagement/types"/>
    <ds:schemaRef ds:uri="http://purl.org/dc/terms/"/>
    <ds:schemaRef ds:uri="http://schemas.openxmlformats.org/package/2006/metadata/core-properties"/>
    <ds:schemaRef ds:uri="31062a0d-ede8-4112-b4bb-00a9c1bc8e16"/>
    <ds:schemaRef ds:uri="http://schemas.microsoft.com/office/infopath/2007/PartnerControls"/>
    <ds:schemaRef ds:uri="537495c8-04d0-4d9f-a3c5-24b15dd8235a"/>
    <ds:schemaRef ds:uri="http://purl.org/dc/elements/1.1/"/>
  </ds:schemaRefs>
</ds:datastoreItem>
</file>

<file path=customXml/itemProps2.xml><?xml version="1.0" encoding="utf-8"?>
<ds:datastoreItem xmlns:ds="http://schemas.openxmlformats.org/officeDocument/2006/customXml" ds:itemID="{AA44C022-8C72-4288-8CCF-F85774D9E652}">
  <ds:schemaRefs>
    <ds:schemaRef ds:uri="http://schemas.microsoft.com/sharepoint/v3/contenttype/forms"/>
  </ds:schemaRefs>
</ds:datastoreItem>
</file>

<file path=customXml/itemProps3.xml><?xml version="1.0" encoding="utf-8"?>
<ds:datastoreItem xmlns:ds="http://schemas.openxmlformats.org/officeDocument/2006/customXml" ds:itemID="{570E1A68-9EE0-42B9-A900-A119E9F5CF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7495c8-04d0-4d9f-a3c5-24b15dd8235a"/>
    <ds:schemaRef ds:uri="d6c4c347-d8bf-4125-97e5-bf5a24a6ea48"/>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2319</TotalTime>
  <Words>881</Words>
  <Application>Microsoft Office PowerPoint</Application>
  <PresentationFormat>Widescreen</PresentationFormat>
  <Paragraphs>151</Paragraphs>
  <Slides>32</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ＭＳ Ｐゴシック</vt:lpstr>
      <vt:lpstr>Comic Sans MS</vt:lpstr>
      <vt:lpstr>Source Sans Pro</vt:lpstr>
      <vt:lpstr>Calibri</vt:lpstr>
      <vt:lpstr>Arial</vt:lpstr>
      <vt:lpstr>Office Theme</vt:lpstr>
      <vt:lpstr>Alphabet Soup! Evidence-Based School Improvement Practices That 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BIE Reading First/BIE READS!  vs. All Other BIE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TMMS Growth</vt:lpstr>
      <vt:lpstr>PowerPoint Presentation</vt:lpstr>
      <vt:lpstr>Do Not Accept the Status Quo!</vt:lpstr>
      <vt:lpstr>PowerPoint Presentation</vt:lpstr>
      <vt:lpstr>PowerPoint Presentation</vt:lpstr>
      <vt:lpstr>PowerPoint Presentation</vt:lpstr>
      <vt:lpstr>PowerPoint Presentation</vt:lpstr>
      <vt:lpstr>PowerPoint Presentation</vt:lpstr>
      <vt:lpstr>TMMS Achievement</vt:lpstr>
      <vt:lpstr>Contact Info:</vt:lpstr>
      <vt:lpstr>PowerPoint Presentation</vt:lpstr>
      <vt:lpstr>CONNECT WITH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 Glen Perry</dc:creator>
  <cp:lastModifiedBy>Sovo, Casey L</cp:lastModifiedBy>
  <cp:revision>274</cp:revision>
  <cp:lastPrinted>2021-03-12T19:53:55Z</cp:lastPrinted>
  <dcterms:created xsi:type="dcterms:W3CDTF">2022-12-15T23:30:08Z</dcterms:created>
  <dcterms:modified xsi:type="dcterms:W3CDTF">2024-09-13T20:24:40Z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0x010100813EFBD184CCA942BD942D2DC234DA02</vt:lpwstr>
  </property>
  <property fmtid="{D5CDD505-2E9C-101B-9397-08002B2CF9AE}" pid="3" name="MediaServiceImageTags">
    <vt:lpwstr/>
  </property>
</Properties>
</file>